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21"/>
  </p:notesMasterIdLst>
  <p:sldIdLst>
    <p:sldId id="256" r:id="rId2"/>
    <p:sldId id="311" r:id="rId3"/>
    <p:sldId id="297" r:id="rId4"/>
    <p:sldId id="259" r:id="rId5"/>
    <p:sldId id="310" r:id="rId6"/>
    <p:sldId id="307" r:id="rId7"/>
    <p:sldId id="309" r:id="rId8"/>
    <p:sldId id="313" r:id="rId9"/>
    <p:sldId id="315" r:id="rId10"/>
    <p:sldId id="314" r:id="rId11"/>
    <p:sldId id="304" r:id="rId12"/>
    <p:sldId id="308" r:id="rId13"/>
    <p:sldId id="305" r:id="rId14"/>
    <p:sldId id="317" r:id="rId15"/>
    <p:sldId id="318" r:id="rId16"/>
    <p:sldId id="279" r:id="rId17"/>
    <p:sldId id="303" r:id="rId18"/>
    <p:sldId id="299" r:id="rId19"/>
    <p:sldId id="316"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99A60B-8716-46A2-893D-E44981108B81}">
  <a:tblStyle styleId="{1499A60B-8716-46A2-893D-E44981108B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24" autoAdjust="0"/>
  </p:normalViewPr>
  <p:slideViewPr>
    <p:cSldViewPr>
      <p:cViewPr varScale="1">
        <p:scale>
          <a:sx n="83" d="100"/>
          <a:sy n="83" d="100"/>
        </p:scale>
        <p:origin x="800" y="6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cSld name="Agenda">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9" r:id="rId5"/>
    <p:sldLayoutId id="2147483666" r:id="rId6"/>
    <p:sldLayoutId id="2147483667" r:id="rId7"/>
    <p:sldLayoutId id="2147483671" r:id="rId8"/>
    <p:sldLayoutId id="214748367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www.datascience-pm.com/crisp-dm-2/" TargetMode="External"/><Relationship Id="rId7" Type="http://schemas.openxmlformats.org/officeDocument/2006/relationships/hyperlink" Target="https://docs.oracle.com/en/database/oracle/oracle-database/19/tutorial-create-dm-workflow/index.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sv-europe.com/crisp-dm-methodology/" TargetMode="External"/><Relationship Id="rId5" Type="http://schemas.openxmlformats.org/officeDocument/2006/relationships/hyperlink" Target="https://www.ibm.com/docs/en/spss-modeler/SaaS?topic=dm-crisp-help-overview" TargetMode="External"/><Relationship Id="rId4" Type="http://schemas.openxmlformats.org/officeDocument/2006/relationships/hyperlink" Target="https://www.the-modeling-agency.com/crisp-dm.pdf"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0" y="0"/>
            <a:ext cx="5562600" cy="1123950"/>
          </a:xfrm>
          <a:prstGeom prst="rect">
            <a:avLst/>
          </a:prstGeom>
        </p:spPr>
        <p:txBody>
          <a:bodyPr spcFirstLastPara="1" wrap="square" lIns="91425" tIns="91425" rIns="91425" bIns="91425" anchor="b" anchorCtr="0">
            <a:noAutofit/>
          </a:bodyPr>
          <a:lstStyle/>
          <a:p>
            <a:pPr lvl="0"/>
            <a:r>
              <a:rPr lang="en-US" sz="6000" dirty="0">
                <a:latin typeface="Cambria" pitchFamily="18" charset="0"/>
                <a:ea typeface="Cambria" pitchFamily="18" charset="0"/>
                <a:cs typeface="Rajdhani"/>
                <a:sym typeface="Rajdhani"/>
              </a:rPr>
              <a:t>CRISP - DM</a:t>
            </a:r>
            <a:endParaRPr sz="6000">
              <a:latin typeface="Cambria" pitchFamily="18" charset="0"/>
              <a:ea typeface="Cambria" pitchFamily="18" charset="0"/>
              <a:cs typeface="Rajdhani"/>
              <a:sym typeface="Rajdhani"/>
            </a:endParaRPr>
          </a:p>
        </p:txBody>
      </p:sp>
      <p:sp>
        <p:nvSpPr>
          <p:cNvPr id="103" name="Google Shape;103;p24"/>
          <p:cNvSpPr txBox="1">
            <a:spLocks noGrp="1"/>
          </p:cNvSpPr>
          <p:nvPr>
            <p:ph type="subTitle" idx="1"/>
          </p:nvPr>
        </p:nvSpPr>
        <p:spPr>
          <a:xfrm>
            <a:off x="0" y="3867150"/>
            <a:ext cx="1676400" cy="12763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mbria" pitchFamily="18" charset="0"/>
                <a:ea typeface="Cambria" pitchFamily="18" charset="0"/>
                <a:cs typeface="Fira Sans Condensed Light"/>
                <a:sym typeface="Fira Sans Condensed Light"/>
              </a:rPr>
              <a:t>Data Engineering</a:t>
            </a:r>
          </a:p>
          <a:p>
            <a:pPr marL="0" lvl="0" indent="0" algn="l" rtl="0">
              <a:spcBef>
                <a:spcPts val="0"/>
              </a:spcBef>
              <a:spcAft>
                <a:spcPts val="0"/>
              </a:spcAft>
              <a:buNone/>
            </a:pPr>
            <a:r>
              <a:rPr lang="en" dirty="0">
                <a:latin typeface="Cambria" pitchFamily="18" charset="0"/>
                <a:ea typeface="Cambria" pitchFamily="18" charset="0"/>
                <a:cs typeface="Fira Sans Condensed Light"/>
                <a:sym typeface="Fira Sans Condensed Light"/>
              </a:rPr>
              <a:t>Assignment-2</a:t>
            </a:r>
          </a:p>
          <a:p>
            <a:pPr marL="0" lvl="0" indent="0" algn="l" rtl="0">
              <a:spcBef>
                <a:spcPts val="0"/>
              </a:spcBef>
              <a:spcAft>
                <a:spcPts val="0"/>
              </a:spcAft>
              <a:buNone/>
            </a:pPr>
            <a:r>
              <a:rPr lang="en" dirty="0">
                <a:latin typeface="Cambria" pitchFamily="18" charset="0"/>
                <a:ea typeface="Cambria" pitchFamily="18" charset="0"/>
                <a:cs typeface="Fira Sans Condensed Light"/>
                <a:sym typeface="Fira Sans Condensed Light"/>
              </a:rPr>
              <a:t>Mar 8</a:t>
            </a:r>
            <a:r>
              <a:rPr lang="en" baseline="30000" dirty="0">
                <a:latin typeface="Cambria" pitchFamily="18" charset="0"/>
                <a:ea typeface="Cambria" pitchFamily="18" charset="0"/>
                <a:cs typeface="Fira Sans Condensed Light"/>
                <a:sym typeface="Fira Sans Condensed Light"/>
              </a:rPr>
              <a:t>th</a:t>
            </a:r>
            <a:r>
              <a:rPr lang="en" dirty="0">
                <a:latin typeface="Cambria" pitchFamily="18" charset="0"/>
                <a:ea typeface="Cambria" pitchFamily="18" charset="0"/>
                <a:cs typeface="Fira Sans Condensed Light"/>
                <a:sym typeface="Fira Sans Condensed Light"/>
              </a:rPr>
              <a:t> ,2022</a:t>
            </a:r>
          </a:p>
          <a:p>
            <a:pPr marL="0" lvl="0" indent="0" algn="l" rtl="0">
              <a:spcBef>
                <a:spcPts val="0"/>
              </a:spcBef>
              <a:spcAft>
                <a:spcPts val="0"/>
              </a:spcAft>
              <a:buNone/>
            </a:pPr>
            <a:r>
              <a:rPr lang="en" dirty="0">
                <a:latin typeface="Cambria" pitchFamily="18" charset="0"/>
                <a:ea typeface="Cambria" pitchFamily="18" charset="0"/>
                <a:cs typeface="Fira Sans Condensed Light"/>
                <a:sym typeface="Fira Sans Condensed Light"/>
              </a:rPr>
              <a:t>Suganya AM</a:t>
            </a:r>
          </a:p>
        </p:txBody>
      </p:sp>
      <p:pic>
        <p:nvPicPr>
          <p:cNvPr id="104" name="Google Shape;104;p24"/>
          <p:cNvPicPr preferRelativeResize="0"/>
          <p:nvPr/>
        </p:nvPicPr>
        <p:blipFill rotWithShape="1">
          <a:blip r:embed="rId4">
            <a:alphaModFix/>
          </a:blip>
          <a:srcRect l="6664" t="4858" r="6220" b="5495"/>
          <a:stretch/>
        </p:blipFill>
        <p:spPr>
          <a:xfrm>
            <a:off x="4419600" y="438150"/>
            <a:ext cx="4197350" cy="4319530"/>
          </a:xfrm>
          <a:prstGeom prst="rect">
            <a:avLst/>
          </a:prstGeom>
          <a:noFill/>
          <a:ln>
            <a:noFill/>
          </a:ln>
        </p:spPr>
      </p:pic>
      <p:sp>
        <p:nvSpPr>
          <p:cNvPr id="6" name="Google Shape;102;p24"/>
          <p:cNvSpPr txBox="1">
            <a:spLocks/>
          </p:cNvSpPr>
          <p:nvPr/>
        </p:nvSpPr>
        <p:spPr>
          <a:xfrm>
            <a:off x="0" y="971550"/>
            <a:ext cx="5410200" cy="514350"/>
          </a:xfrm>
          <a:prstGeom prst="rect">
            <a:avLst/>
          </a:prstGeom>
          <a:noFill/>
          <a:ln>
            <a:noFill/>
          </a:ln>
        </p:spPr>
        <p:txBody>
          <a:bodyPr spcFirstLastPara="1" wrap="square" lIns="91425" tIns="91425" rIns="91425" bIns="91425" anchor="b" anchorCtr="0">
            <a:noAutofit/>
          </a:bodyPr>
          <a:lstStyle/>
          <a:p>
            <a:pPr lvl="0">
              <a:buClr>
                <a:schemeClr val="lt2"/>
              </a:buClr>
              <a:buSzPts val="5200"/>
            </a:pPr>
            <a:r>
              <a:rPr lang="en-US" b="1" dirty="0" err="1">
                <a:solidFill>
                  <a:schemeClr val="lt2"/>
                </a:solidFill>
                <a:latin typeface="Cambria" pitchFamily="18" charset="0"/>
                <a:ea typeface="Cambria" pitchFamily="18" charset="0"/>
                <a:cs typeface="Rajdhani"/>
                <a:sym typeface="Rajdhani"/>
              </a:rPr>
              <a:t>CRoss</a:t>
            </a:r>
            <a:r>
              <a:rPr lang="en-US" b="1" dirty="0">
                <a:solidFill>
                  <a:schemeClr val="lt2"/>
                </a:solidFill>
                <a:latin typeface="Cambria" pitchFamily="18" charset="0"/>
                <a:ea typeface="Cambria" pitchFamily="18" charset="0"/>
                <a:cs typeface="Rajdhani"/>
                <a:sym typeface="Rajdhani"/>
              </a:rPr>
              <a:t> Industry Standard Process for Data Mining</a:t>
            </a:r>
            <a:endParaRPr kumimoji="0" lang="en-US" b="1"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p:txBody>
      </p:sp>
      <p:sp>
        <p:nvSpPr>
          <p:cNvPr id="7" name="Google Shape;102;p24"/>
          <p:cNvSpPr txBox="1">
            <a:spLocks/>
          </p:cNvSpPr>
          <p:nvPr/>
        </p:nvSpPr>
        <p:spPr>
          <a:xfrm>
            <a:off x="0" y="2038350"/>
            <a:ext cx="5334000" cy="971550"/>
          </a:xfrm>
          <a:prstGeom prst="rect">
            <a:avLst/>
          </a:prstGeom>
          <a:noFill/>
          <a:ln>
            <a:noFill/>
          </a:ln>
        </p:spPr>
        <p:txBody>
          <a:bodyPr spcFirstLastPara="1" wrap="square" lIns="91425" tIns="91425" rIns="91425" bIns="91425" anchor="b" anchorCtr="0">
            <a:noAutofit/>
          </a:bodyPr>
          <a:lstStyle/>
          <a:p>
            <a:pPr lvl="0">
              <a:buClr>
                <a:schemeClr val="lt2"/>
              </a:buClr>
              <a:buSzPts val="5200"/>
            </a:pPr>
            <a:r>
              <a:rPr lang="en-US" sz="4400" b="1" dirty="0">
                <a:solidFill>
                  <a:schemeClr val="lt2"/>
                </a:solidFill>
                <a:latin typeface="Cambria" pitchFamily="18" charset="0"/>
                <a:ea typeface="Cambria" pitchFamily="18" charset="0"/>
                <a:cs typeface="Rajdhani"/>
                <a:sym typeface="Rajdhani"/>
              </a:rPr>
              <a:t>Deployment - Phase</a:t>
            </a:r>
            <a:endParaRPr kumimoji="0" lang="en-US" sz="4400" b="1"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42337" name="Picture 1"/>
          <p:cNvPicPr>
            <a:picLocks noChangeAspect="1" noChangeArrowheads="1"/>
          </p:cNvPicPr>
          <p:nvPr/>
        </p:nvPicPr>
        <p:blipFill>
          <a:blip r:embed="rId3"/>
          <a:srcRect/>
          <a:stretch>
            <a:fillRect/>
          </a:stretch>
        </p:blipFill>
        <p:spPr bwMode="auto">
          <a:xfrm>
            <a:off x="228600" y="209550"/>
            <a:ext cx="4724400" cy="4724400"/>
          </a:xfrm>
          <a:prstGeom prst="rect">
            <a:avLst/>
          </a:prstGeom>
          <a:noFill/>
          <a:ln w="9525">
            <a:noFill/>
            <a:miter lim="800000"/>
            <a:headEnd/>
            <a:tailEnd/>
          </a:ln>
          <a:effectLst/>
        </p:spPr>
      </p:pic>
      <p:pic>
        <p:nvPicPr>
          <p:cNvPr id="142338" name="Picture 2"/>
          <p:cNvPicPr>
            <a:picLocks noChangeAspect="1" noChangeArrowheads="1"/>
          </p:cNvPicPr>
          <p:nvPr/>
        </p:nvPicPr>
        <p:blipFill>
          <a:blip r:embed="rId4"/>
          <a:srcRect/>
          <a:stretch>
            <a:fillRect/>
          </a:stretch>
        </p:blipFill>
        <p:spPr bwMode="auto">
          <a:xfrm>
            <a:off x="1543050" y="895350"/>
            <a:ext cx="7600950" cy="27813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Google Shape;103;p24"/>
          <p:cNvSpPr txBox="1">
            <a:spLocks noGrp="1"/>
          </p:cNvSpPr>
          <p:nvPr>
            <p:ph type="subTitle" idx="1"/>
          </p:nvPr>
        </p:nvSpPr>
        <p:spPr>
          <a:xfrm>
            <a:off x="5105400" y="895350"/>
            <a:ext cx="3733800" cy="2971800"/>
          </a:xfrm>
          <a:prstGeom prst="rect">
            <a:avLst/>
          </a:prstGeom>
        </p:spPr>
        <p:txBody>
          <a:bodyPr spcFirstLastPara="1" wrap="square" lIns="91425" tIns="91425" rIns="91425" bIns="91425" anchor="t" anchorCtr="0">
            <a:noAutofit/>
          </a:bodyPr>
          <a:lstStyle/>
          <a:p>
            <a:pPr marL="0" lvl="0" indent="0" algn="l"/>
            <a:endParaRPr lang="en-US" sz="1600" dirty="0">
              <a:latin typeface="Cambria" pitchFamily="18" charset="0"/>
              <a:ea typeface="Cambria" pitchFamily="18" charset="0"/>
            </a:endParaRPr>
          </a:p>
          <a:p>
            <a:pPr marL="0" lvl="0" indent="0" algn="l"/>
            <a:r>
              <a:rPr lang="en-US" sz="1600" dirty="0">
                <a:latin typeface="Cambria" pitchFamily="18" charset="0"/>
                <a:ea typeface="Cambria" pitchFamily="18" charset="0"/>
              </a:rPr>
              <a:t>Model must be maintained in production, also known as “operations”.</a:t>
            </a:r>
          </a:p>
          <a:p>
            <a:pPr marL="0" lvl="0" indent="0" algn="l"/>
            <a:r>
              <a:rPr lang="en-US" sz="1600" dirty="0">
                <a:latin typeface="Cambria" pitchFamily="18" charset="0"/>
                <a:ea typeface="Cambria" pitchFamily="18" charset="0"/>
              </a:rPr>
              <a:t>Constant monitoring and occasional model tuning is often required.</a:t>
            </a:r>
          </a:p>
          <a:p>
            <a:pPr marL="0" lvl="0" indent="0" algn="l"/>
            <a:endParaRPr lang="en-US" sz="1600" dirty="0">
              <a:latin typeface="Cambria" pitchFamily="18" charset="0"/>
              <a:ea typeface="Cambria" pitchFamily="18" charset="0"/>
            </a:endParaRPr>
          </a:p>
          <a:p>
            <a:pPr marL="0" indent="0" algn="l"/>
            <a:r>
              <a:rPr lang="en-US" sz="1600" dirty="0">
                <a:latin typeface="Cambria" pitchFamily="18" charset="0"/>
                <a:ea typeface="Cambria" pitchFamily="18" charset="0"/>
              </a:rPr>
              <a:t>Data mining does not end once a solution is deployed. The lessons learnt during the process and from the deployed solution can trigger new, often more-focused business questions.</a:t>
            </a:r>
          </a:p>
          <a:p>
            <a:pPr marL="0" lvl="0" indent="0" algn="l"/>
            <a:endParaRPr lang="en-US" sz="1600" dirty="0">
              <a:latin typeface="Cambria" pitchFamily="18" charset="0"/>
              <a:ea typeface="Cambria" pitchFamily="18" charset="0"/>
            </a:endParaRPr>
          </a:p>
        </p:txBody>
      </p:sp>
      <p:pic>
        <p:nvPicPr>
          <p:cNvPr id="117761" name="Picture 1"/>
          <p:cNvPicPr>
            <a:picLocks noChangeAspect="1" noChangeArrowheads="1"/>
          </p:cNvPicPr>
          <p:nvPr/>
        </p:nvPicPr>
        <p:blipFill>
          <a:blip r:embed="rId3"/>
          <a:srcRect/>
          <a:stretch>
            <a:fillRect/>
          </a:stretch>
        </p:blipFill>
        <p:spPr bwMode="auto">
          <a:xfrm>
            <a:off x="381000" y="1047750"/>
            <a:ext cx="4495800" cy="2771775"/>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Google Shape;103;p24"/>
          <p:cNvSpPr txBox="1">
            <a:spLocks noGrp="1"/>
          </p:cNvSpPr>
          <p:nvPr>
            <p:ph type="subTitle" idx="1"/>
          </p:nvPr>
        </p:nvSpPr>
        <p:spPr>
          <a:xfrm>
            <a:off x="5105400" y="361950"/>
            <a:ext cx="3581400" cy="4343400"/>
          </a:xfrm>
          <a:prstGeom prst="rect">
            <a:avLst/>
          </a:prstGeom>
        </p:spPr>
        <p:txBody>
          <a:bodyPr spcFirstLastPara="1" wrap="square" lIns="91425" tIns="91425" rIns="91425" bIns="91425" anchor="t" anchorCtr="0">
            <a:noAutofit/>
          </a:bodyPr>
          <a:lstStyle/>
          <a:p>
            <a:pPr marL="0" lvl="0" indent="0" algn="l"/>
            <a:r>
              <a:rPr lang="en-US" sz="1600" dirty="0">
                <a:latin typeface="Cambria" pitchFamily="18" charset="0"/>
                <a:ea typeface="Cambria" pitchFamily="18" charset="0"/>
              </a:rPr>
              <a:t>Once  the model is ready, it will be released to  end users</a:t>
            </a:r>
          </a:p>
          <a:p>
            <a:pPr marL="0" lvl="0" indent="0" algn="l"/>
            <a:r>
              <a:rPr lang="en-US" sz="1600" dirty="0">
                <a:latin typeface="Cambria" pitchFamily="18" charset="0"/>
                <a:ea typeface="Cambria" pitchFamily="18" charset="0"/>
              </a:rPr>
              <a:t>Deploying is where we release model for public use in a centralized location</a:t>
            </a:r>
          </a:p>
          <a:p>
            <a:pPr marL="0" lvl="0" indent="0" algn="l"/>
            <a:endParaRPr lang="en-US" sz="1600" dirty="0">
              <a:latin typeface="Cambria" pitchFamily="18" charset="0"/>
              <a:ea typeface="Cambria" pitchFamily="18" charset="0"/>
            </a:endParaRPr>
          </a:p>
          <a:p>
            <a:pPr marL="0" lvl="0" indent="0" algn="l"/>
            <a:r>
              <a:rPr lang="en-US" sz="1600" dirty="0">
                <a:latin typeface="Cambria" pitchFamily="18" charset="0"/>
                <a:ea typeface="Cambria" pitchFamily="18" charset="0"/>
              </a:rPr>
              <a:t>Multitudes of ways where the model could be deployed</a:t>
            </a:r>
          </a:p>
          <a:p>
            <a:pPr marL="0" lvl="0" indent="0" algn="l"/>
            <a:r>
              <a:rPr lang="en-US" sz="1600" dirty="0">
                <a:latin typeface="Cambria" pitchFamily="18" charset="0"/>
                <a:ea typeface="Cambria" pitchFamily="18" charset="0"/>
              </a:rPr>
              <a:t>On Cloud like </a:t>
            </a:r>
            <a:r>
              <a:rPr lang="en-US" sz="1600" dirty="0" err="1">
                <a:latin typeface="Cambria" pitchFamily="18" charset="0"/>
                <a:ea typeface="Cambria" pitchFamily="18" charset="0"/>
              </a:rPr>
              <a:t>aws</a:t>
            </a:r>
            <a:r>
              <a:rPr lang="en-US" sz="1600" dirty="0">
                <a:latin typeface="Cambria" pitchFamily="18" charset="0"/>
                <a:ea typeface="Cambria" pitchFamily="18" charset="0"/>
              </a:rPr>
              <a:t>, Google Cloud, or Microsoft Azure etc</a:t>
            </a:r>
          </a:p>
          <a:p>
            <a:pPr marL="0" lvl="0" indent="0" algn="l"/>
            <a:r>
              <a:rPr lang="en-US" sz="1600" dirty="0">
                <a:latin typeface="Cambria" pitchFamily="18" charset="0"/>
                <a:ea typeface="Cambria" pitchFamily="18" charset="0"/>
              </a:rPr>
              <a:t>On Premise Hardware</a:t>
            </a:r>
          </a:p>
          <a:p>
            <a:pPr marL="0" lvl="0" indent="0" algn="l"/>
            <a:endParaRPr lang="en-US" sz="1600" dirty="0">
              <a:latin typeface="Cambria" pitchFamily="18" charset="0"/>
              <a:ea typeface="Cambria" pitchFamily="18" charset="0"/>
              <a:cs typeface="Fira Sans Condensed Light"/>
              <a:sym typeface="Fira Sans Condensed Light"/>
            </a:endParaRPr>
          </a:p>
          <a:p>
            <a:pPr marL="0" indent="0" algn="l"/>
            <a:r>
              <a:rPr lang="en-US" sz="1600" dirty="0">
                <a:latin typeface="Cambria" pitchFamily="18" charset="0"/>
                <a:ea typeface="Cambria" pitchFamily="18" charset="0"/>
              </a:rPr>
              <a:t>Hypothetical Use case:</a:t>
            </a:r>
          </a:p>
          <a:p>
            <a:pPr marL="0" indent="0" algn="l"/>
            <a:r>
              <a:rPr lang="en-US" sz="1600" dirty="0">
                <a:latin typeface="Cambria" pitchFamily="18" charset="0"/>
                <a:ea typeface="Cambria" pitchFamily="18" charset="0"/>
              </a:rPr>
              <a:t>User provides inputs based on given  criteria's  and the data flows into the model, runs behind the screen ,and the output results as “PR will be received in 10 months”</a:t>
            </a:r>
            <a:endParaRPr lang="en" sz="1600" dirty="0">
              <a:latin typeface="Cambria" pitchFamily="18" charset="0"/>
              <a:ea typeface="Cambria" pitchFamily="18" charset="0"/>
            </a:endParaRPr>
          </a:p>
        </p:txBody>
      </p:sp>
      <p:pic>
        <p:nvPicPr>
          <p:cNvPr id="111618" name="Picture 2" descr="AWS Cloud Practitioner Tutorial"/>
          <p:cNvPicPr>
            <a:picLocks noChangeAspect="1" noChangeArrowheads="1"/>
          </p:cNvPicPr>
          <p:nvPr/>
        </p:nvPicPr>
        <p:blipFill>
          <a:blip r:embed="rId3"/>
          <a:srcRect/>
          <a:stretch>
            <a:fillRect/>
          </a:stretch>
        </p:blipFill>
        <p:spPr bwMode="auto">
          <a:xfrm>
            <a:off x="304800" y="742950"/>
            <a:ext cx="1447800" cy="1017874"/>
          </a:xfrm>
          <a:prstGeom prst="rect">
            <a:avLst/>
          </a:prstGeom>
          <a:noFill/>
        </p:spPr>
      </p:pic>
      <p:pic>
        <p:nvPicPr>
          <p:cNvPr id="111622" name="Picture 6" descr="Google Cloud Platform Tutorial: From Zero to Hero with GCP"/>
          <p:cNvPicPr>
            <a:picLocks noChangeAspect="1" noChangeArrowheads="1"/>
          </p:cNvPicPr>
          <p:nvPr/>
        </p:nvPicPr>
        <p:blipFill>
          <a:blip r:embed="rId4"/>
          <a:srcRect/>
          <a:stretch>
            <a:fillRect/>
          </a:stretch>
        </p:blipFill>
        <p:spPr bwMode="auto">
          <a:xfrm>
            <a:off x="1143000" y="819150"/>
            <a:ext cx="2971800" cy="1460302"/>
          </a:xfrm>
          <a:prstGeom prst="rect">
            <a:avLst/>
          </a:prstGeom>
          <a:noFill/>
        </p:spPr>
      </p:pic>
      <p:sp>
        <p:nvSpPr>
          <p:cNvPr id="111624" name="AutoShape 8" descr="Microsoft Azure in 400 Words or Few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11632" name="Picture 16" descr="Microsoft Azure Management - Imagar Solutions Company"/>
          <p:cNvPicPr>
            <a:picLocks noChangeAspect="1" noChangeArrowheads="1"/>
          </p:cNvPicPr>
          <p:nvPr/>
        </p:nvPicPr>
        <p:blipFill>
          <a:blip r:embed="rId5"/>
          <a:srcRect/>
          <a:stretch>
            <a:fillRect/>
          </a:stretch>
        </p:blipFill>
        <p:spPr bwMode="auto">
          <a:xfrm>
            <a:off x="3581400" y="895350"/>
            <a:ext cx="1295400" cy="811649"/>
          </a:xfrm>
          <a:prstGeom prst="rect">
            <a:avLst/>
          </a:prstGeom>
          <a:noFill/>
        </p:spPr>
      </p:pic>
      <p:pic>
        <p:nvPicPr>
          <p:cNvPr id="111636" name="Picture 20" descr="Data Center Server Icon Transparent PNG - 566x348 - Free Download on NicePNG"/>
          <p:cNvPicPr>
            <a:picLocks noChangeAspect="1" noChangeArrowheads="1"/>
          </p:cNvPicPr>
          <p:nvPr/>
        </p:nvPicPr>
        <p:blipFill>
          <a:blip r:embed="rId6"/>
          <a:srcRect/>
          <a:stretch>
            <a:fillRect/>
          </a:stretch>
        </p:blipFill>
        <p:spPr bwMode="auto">
          <a:xfrm>
            <a:off x="1371600" y="3333750"/>
            <a:ext cx="1981200" cy="1211263"/>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Google Shape;103;p24"/>
          <p:cNvSpPr txBox="1">
            <a:spLocks noGrp="1"/>
          </p:cNvSpPr>
          <p:nvPr>
            <p:ph type="subTitle" idx="1"/>
          </p:nvPr>
        </p:nvSpPr>
        <p:spPr>
          <a:xfrm>
            <a:off x="3200400" y="133350"/>
            <a:ext cx="5791200" cy="5010150"/>
          </a:xfrm>
          <a:prstGeom prst="rect">
            <a:avLst/>
          </a:prstGeom>
        </p:spPr>
        <p:txBody>
          <a:bodyPr spcFirstLastPara="1" wrap="square" lIns="91425" tIns="91425" rIns="91425" bIns="91425" anchor="t" anchorCtr="0">
            <a:noAutofit/>
          </a:bodyPr>
          <a:lstStyle/>
          <a:p>
            <a:pPr marL="0" lvl="0" indent="0" algn="just"/>
            <a:r>
              <a:rPr lang="en-US" b="1" dirty="0">
                <a:latin typeface="Cambria" pitchFamily="18" charset="0"/>
                <a:ea typeface="Cambria" pitchFamily="18" charset="0"/>
              </a:rPr>
              <a:t>BEST PRACTICES WHILE DEPLOYING MODELS IN PRODUCTION</a:t>
            </a:r>
          </a:p>
          <a:p>
            <a:pPr marL="0" lvl="0" indent="0" algn="just"/>
            <a:endParaRPr lang="en-US" dirty="0">
              <a:latin typeface="Cambria" pitchFamily="18" charset="0"/>
              <a:ea typeface="Cambria" pitchFamily="18" charset="0"/>
            </a:endParaRPr>
          </a:p>
          <a:p>
            <a:pPr marL="0" lvl="0" indent="0" algn="just"/>
            <a:r>
              <a:rPr lang="en-US" dirty="0">
                <a:latin typeface="Cambria" pitchFamily="18" charset="0"/>
                <a:ea typeface="Cambria" pitchFamily="18" charset="0"/>
              </a:rPr>
              <a:t>Monitor Model performance in production and compare to business expectations</a:t>
            </a:r>
          </a:p>
          <a:p>
            <a:pPr marL="0" lvl="0" indent="0" algn="just"/>
            <a:r>
              <a:rPr lang="en-US" dirty="0">
                <a:latin typeface="Cambria" pitchFamily="18" charset="0"/>
                <a:ea typeface="Cambria" pitchFamily="18" charset="0"/>
              </a:rPr>
              <a:t>Monitor differences between model performance during training and in production</a:t>
            </a:r>
          </a:p>
          <a:p>
            <a:pPr marL="0" lvl="0" indent="0" algn="just"/>
            <a:r>
              <a:rPr lang="en-US" dirty="0">
                <a:latin typeface="Cambria" pitchFamily="18" charset="0"/>
                <a:ea typeface="Cambria" pitchFamily="18" charset="0"/>
              </a:rPr>
              <a:t>When changes in model performance are detected, re-train the model.</a:t>
            </a:r>
          </a:p>
          <a:p>
            <a:pPr marL="0" lvl="0" indent="0" algn="just"/>
            <a:r>
              <a:rPr lang="en-US" dirty="0">
                <a:latin typeface="Cambria" pitchFamily="18" charset="0"/>
                <a:ea typeface="Cambria" pitchFamily="18" charset="0"/>
              </a:rPr>
              <a:t>For example, sales expectations and subsequent predictions may change due to new user competition.</a:t>
            </a:r>
          </a:p>
          <a:p>
            <a:pPr marL="0" lvl="0" indent="0" algn="just"/>
            <a:endParaRPr lang="en-US" dirty="0">
              <a:latin typeface="Cambria" pitchFamily="18" charset="0"/>
              <a:ea typeface="Cambria" pitchFamily="18" charset="0"/>
            </a:endParaRPr>
          </a:p>
          <a:p>
            <a:pPr marL="0" lvl="0" indent="0" algn="just"/>
            <a:r>
              <a:rPr lang="en-US" dirty="0">
                <a:latin typeface="Cambria" pitchFamily="18" charset="0"/>
                <a:ea typeface="Cambria" pitchFamily="18" charset="0"/>
              </a:rPr>
              <a:t>After an ML model is deployed in production, the real world data might start to differ from the data that was used to train the model leading to deviations in model quality and eventually to less accurate models.</a:t>
            </a:r>
          </a:p>
          <a:p>
            <a:pPr marL="0" lvl="0" indent="0" algn="just"/>
            <a:r>
              <a:rPr lang="en-US" dirty="0">
                <a:latin typeface="Cambria" pitchFamily="18" charset="0"/>
                <a:ea typeface="Cambria" pitchFamily="18" charset="0"/>
              </a:rPr>
              <a:t>Build a Model monitor that detects Data drift which can degrade the model performance over time and alerts us to take remedial actions</a:t>
            </a:r>
          </a:p>
          <a:p>
            <a:pPr marL="0" lvl="0" indent="0" algn="just"/>
            <a:endParaRPr lang="en-US" dirty="0">
              <a:latin typeface="Cambria" pitchFamily="18" charset="0"/>
              <a:ea typeface="Cambria" pitchFamily="18" charset="0"/>
            </a:endParaRPr>
          </a:p>
          <a:p>
            <a:pPr marL="0" lvl="0" indent="0" algn="just"/>
            <a:r>
              <a:rPr lang="en-US" dirty="0">
                <a:latin typeface="Cambria" pitchFamily="18" charset="0"/>
                <a:ea typeface="Cambria" pitchFamily="18" charset="0"/>
              </a:rPr>
              <a:t>Always consider building feature data processing and feature engineering pipelines with suite of feature transformers readily available in Spark ML, </a:t>
            </a:r>
            <a:r>
              <a:rPr lang="en-US" dirty="0" err="1">
                <a:latin typeface="Cambria" pitchFamily="18" charset="0"/>
                <a:ea typeface="Cambria" pitchFamily="18" charset="0"/>
              </a:rPr>
              <a:t>Scikit</a:t>
            </a:r>
            <a:r>
              <a:rPr lang="en-US" dirty="0">
                <a:latin typeface="Cambria" pitchFamily="18" charset="0"/>
                <a:ea typeface="Cambria" pitchFamily="18" charset="0"/>
              </a:rPr>
              <a:t> Learn Framework containers and deploy these as part of inference pipelines to re-use data processing codes. This will simplify the management of ML Processes and continuous monitoring.</a:t>
            </a:r>
          </a:p>
        </p:txBody>
      </p:sp>
      <p:pic>
        <p:nvPicPr>
          <p:cNvPr id="115714" name="Picture 2" descr="3 infrastructure best practices for the 2020s"/>
          <p:cNvPicPr>
            <a:picLocks noChangeAspect="1" noChangeArrowheads="1"/>
          </p:cNvPicPr>
          <p:nvPr/>
        </p:nvPicPr>
        <p:blipFill>
          <a:blip r:embed="rId3"/>
          <a:srcRect/>
          <a:stretch>
            <a:fillRect/>
          </a:stretch>
        </p:blipFill>
        <p:spPr bwMode="auto">
          <a:xfrm>
            <a:off x="152400" y="1504950"/>
            <a:ext cx="3044825" cy="2030898"/>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228600" y="0"/>
            <a:ext cx="7704000" cy="572700"/>
          </a:xfrm>
          <a:prstGeom prst="rect">
            <a:avLst/>
          </a:prstGeom>
        </p:spPr>
        <p:txBody>
          <a:bodyPr spcFirstLastPara="1" wrap="square" lIns="91425" tIns="91425" rIns="91425" bIns="91425" anchor="t" anchorCtr="0">
            <a:noAutofit/>
          </a:bodyPr>
          <a:lstStyle/>
          <a:p>
            <a:pPr lvl="0" algn="l"/>
            <a:r>
              <a:rPr lang="en" dirty="0">
                <a:latin typeface="Cambria" pitchFamily="18" charset="0"/>
                <a:ea typeface="Cambria" pitchFamily="18" charset="0"/>
              </a:rPr>
              <a:t>CASE STUDY </a:t>
            </a:r>
            <a:r>
              <a:rPr lang="en-US" sz="1400" dirty="0">
                <a:latin typeface="Cambria" pitchFamily="18" charset="0"/>
                <a:ea typeface="Cambria" pitchFamily="18" charset="0"/>
              </a:rPr>
              <a:t>-Using Data Mining to Detect Insurance Fraud</a:t>
            </a:r>
            <a:endParaRPr sz="1400">
              <a:latin typeface="Cambria" pitchFamily="18" charset="0"/>
              <a:ea typeface="Cambria" pitchFamily="18" charset="0"/>
            </a:endParaRPr>
          </a:p>
        </p:txBody>
      </p:sp>
      <p:sp>
        <p:nvSpPr>
          <p:cNvPr id="710" name="Google Shape;710;p36"/>
          <p:cNvSpPr/>
          <p:nvPr/>
        </p:nvSpPr>
        <p:spPr>
          <a:xfrm>
            <a:off x="11942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27399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2856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58313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36"/>
          <p:cNvCxnSpPr>
            <a:stCxn id="710" idx="6"/>
            <a:endCxn id="711" idx="2"/>
          </p:cNvCxnSpPr>
          <p:nvPr/>
        </p:nvCxnSpPr>
        <p:spPr>
          <a:xfrm>
            <a:off x="17669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6" name="Google Shape;716;p36"/>
          <p:cNvCxnSpPr>
            <a:stCxn id="711" idx="6"/>
            <a:endCxn id="712" idx="2"/>
          </p:cNvCxnSpPr>
          <p:nvPr/>
        </p:nvCxnSpPr>
        <p:spPr>
          <a:xfrm>
            <a:off x="33126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7" name="Google Shape;717;p36"/>
          <p:cNvCxnSpPr>
            <a:stCxn id="712" idx="6"/>
            <a:endCxn id="713" idx="2"/>
          </p:cNvCxnSpPr>
          <p:nvPr/>
        </p:nvCxnSpPr>
        <p:spPr>
          <a:xfrm>
            <a:off x="4858350" y="2962725"/>
            <a:ext cx="972900" cy="0"/>
          </a:xfrm>
          <a:prstGeom prst="straightConnector1">
            <a:avLst/>
          </a:prstGeom>
          <a:noFill/>
          <a:ln w="19050" cap="flat" cmpd="sng">
            <a:solidFill>
              <a:schemeClr val="lt2"/>
            </a:solidFill>
            <a:prstDash val="solid"/>
            <a:round/>
            <a:headEnd type="none" w="med" len="med"/>
            <a:tailEnd type="none" w="med" len="med"/>
          </a:ln>
        </p:spPr>
      </p:cxnSp>
      <p:sp>
        <p:nvSpPr>
          <p:cNvPr id="49" name="Google Shape;754;p38"/>
          <p:cNvSpPr txBox="1">
            <a:spLocks/>
          </p:cNvSpPr>
          <p:nvPr/>
        </p:nvSpPr>
        <p:spPr>
          <a:xfrm>
            <a:off x="228600" y="819150"/>
            <a:ext cx="8534400" cy="609600"/>
          </a:xfrm>
          <a:prstGeom prst="rect">
            <a:avLst/>
          </a:prstGeom>
          <a:noFill/>
          <a:ln>
            <a:no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chemeClr val="lt2"/>
              </a:buClr>
              <a:buSzPts val="3000"/>
              <a:buFont typeface="Rajdhani"/>
              <a:buNone/>
              <a:tabLst/>
              <a:defRPr/>
            </a:pPr>
            <a:endParaRPr kumimoji="0" lang="en-US" sz="1600" b="1"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a:p>
            <a:pPr lvl="0">
              <a:buClr>
                <a:schemeClr val="lt2"/>
              </a:buClr>
              <a:buSzPts val="3000"/>
            </a:pPr>
            <a:r>
              <a:rPr lang="en-US" sz="1200" dirty="0">
                <a:solidFill>
                  <a:schemeClr val="lt2"/>
                </a:solidFill>
                <a:latin typeface="Cambria" pitchFamily="18" charset="0"/>
                <a:ea typeface="Cambria" pitchFamily="18" charset="0"/>
                <a:cs typeface="Rajdhani"/>
                <a:sym typeface="Rajdhani"/>
              </a:rPr>
              <a:t>Once you have models that predict fraudulent activity, you need to strategically deploy your results to those who can use that information to eradicate fraud and recoup the money. Deployment means integrating models into your company’s daily operations.</a:t>
            </a:r>
          </a:p>
          <a:p>
            <a:pPr lvl="0">
              <a:buClr>
                <a:schemeClr val="lt2"/>
              </a:buClr>
              <a:buSzPts val="3000"/>
            </a:pPr>
            <a:endParaRPr kumimoji="0" lang="en-US" sz="1200" b="0"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a:p>
            <a:pPr lvl="0">
              <a:buClr>
                <a:schemeClr val="lt2"/>
              </a:buClr>
              <a:buSzPts val="3000"/>
            </a:pPr>
            <a:endParaRPr kumimoji="0" lang="en-US" sz="1200" b="0"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p:txBody>
      </p:sp>
      <p:grpSp>
        <p:nvGrpSpPr>
          <p:cNvPr id="3" name="Google Shape;10219;p58"/>
          <p:cNvGrpSpPr/>
          <p:nvPr/>
        </p:nvGrpSpPr>
        <p:grpSpPr>
          <a:xfrm>
            <a:off x="1295400" y="2800350"/>
            <a:ext cx="362223" cy="361108"/>
            <a:chOff x="3513010" y="3816134"/>
            <a:chExt cx="362223" cy="361108"/>
          </a:xfrm>
        </p:grpSpPr>
        <p:sp>
          <p:nvSpPr>
            <p:cNvPr id="51" name="Google Shape;10220;p58"/>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221;p58"/>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222;p58"/>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223;p58"/>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754;p38"/>
          <p:cNvSpPr txBox="1">
            <a:spLocks/>
          </p:cNvSpPr>
          <p:nvPr/>
        </p:nvSpPr>
        <p:spPr>
          <a:xfrm>
            <a:off x="1676400" y="3257550"/>
            <a:ext cx="1905000" cy="609600"/>
          </a:xfrm>
          <a:prstGeom prst="rect">
            <a:avLst/>
          </a:prstGeom>
          <a:noFill/>
          <a:ln>
            <a:no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chemeClr val="lt2"/>
              </a:buClr>
              <a:buSzPts val="3000"/>
              <a:buFont typeface="Rajdhani"/>
              <a:buNone/>
              <a:tabLst/>
              <a:defRPr/>
            </a:pPr>
            <a:endParaRPr kumimoji="0" lang="en-US" sz="1600" b="1"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a:p>
            <a:pPr marL="0" marR="0" lvl="0" indent="0" defTabSz="914400" rtl="0" eaLnBrk="1" fontAlgn="auto" latinLnBrk="0" hangingPunct="1">
              <a:lnSpc>
                <a:spcPct val="100000"/>
              </a:lnSpc>
              <a:spcBef>
                <a:spcPts val="0"/>
              </a:spcBef>
              <a:spcAft>
                <a:spcPts val="0"/>
              </a:spcAft>
              <a:buClr>
                <a:schemeClr val="lt2"/>
              </a:buClr>
              <a:buSzPts val="3000"/>
              <a:buFont typeface="Rajdhani"/>
              <a:buNone/>
              <a:tabLst/>
              <a:defRPr/>
            </a:pPr>
            <a:endParaRPr lang="en-US" sz="1600" b="1" dirty="0">
              <a:solidFill>
                <a:schemeClr val="lt2"/>
              </a:solidFill>
              <a:latin typeface="Cambria" pitchFamily="18" charset="0"/>
              <a:ea typeface="Cambria" pitchFamily="18" charset="0"/>
              <a:cs typeface="Rajdhani"/>
              <a:sym typeface="Rajdhani"/>
            </a:endParaRPr>
          </a:p>
          <a:p>
            <a:pPr lvl="0">
              <a:buClr>
                <a:schemeClr val="lt2"/>
              </a:buClr>
              <a:buSzPts val="3000"/>
            </a:pPr>
            <a:r>
              <a:rPr lang="en-CA" sz="1200" dirty="0">
                <a:solidFill>
                  <a:schemeClr val="lt2"/>
                </a:solidFill>
                <a:latin typeface="Cambria" pitchFamily="18" charset="0"/>
                <a:ea typeface="Cambria" pitchFamily="18" charset="0"/>
                <a:cs typeface="Rajdhani"/>
                <a:sym typeface="Rajdhani"/>
              </a:rPr>
              <a:t>Consistently monitored. A</a:t>
            </a:r>
            <a:r>
              <a:rPr lang="en-US" sz="1200" dirty="0" err="1">
                <a:solidFill>
                  <a:schemeClr val="lt2"/>
                </a:solidFill>
                <a:latin typeface="Cambria" pitchFamily="18" charset="0"/>
                <a:ea typeface="Cambria" pitchFamily="18" charset="0"/>
                <a:cs typeface="Rajdhani"/>
                <a:sym typeface="Rajdhani"/>
              </a:rPr>
              <a:t>ny</a:t>
            </a:r>
            <a:r>
              <a:rPr lang="en-US" sz="1200" dirty="0">
                <a:solidFill>
                  <a:schemeClr val="lt2"/>
                </a:solidFill>
                <a:latin typeface="Cambria" pitchFamily="18" charset="0"/>
                <a:ea typeface="Cambria" pitchFamily="18" charset="0"/>
                <a:cs typeface="Rajdhani"/>
                <a:sym typeface="Rajdhani"/>
              </a:rPr>
              <a:t> decline in model performance will be detected</a:t>
            </a:r>
          </a:p>
          <a:p>
            <a:pPr lvl="0">
              <a:buClr>
                <a:schemeClr val="lt2"/>
              </a:buClr>
              <a:buSzPts val="3000"/>
            </a:pPr>
            <a:endParaRPr kumimoji="0" lang="en-US" sz="1200" b="0"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a:p>
            <a:pPr lvl="0">
              <a:buClr>
                <a:schemeClr val="lt2"/>
              </a:buClr>
              <a:buSzPts val="3000"/>
            </a:pPr>
            <a:endParaRPr kumimoji="0" lang="en-US" sz="1200" b="0"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p:txBody>
      </p:sp>
      <p:sp>
        <p:nvSpPr>
          <p:cNvPr id="56" name="Google Shape;754;p38"/>
          <p:cNvSpPr txBox="1">
            <a:spLocks/>
          </p:cNvSpPr>
          <p:nvPr/>
        </p:nvSpPr>
        <p:spPr>
          <a:xfrm>
            <a:off x="228600" y="1657350"/>
            <a:ext cx="2743200" cy="762000"/>
          </a:xfrm>
          <a:prstGeom prst="rect">
            <a:avLst/>
          </a:prstGeom>
          <a:noFill/>
          <a:ln>
            <a:no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chemeClr val="lt2"/>
              </a:buClr>
              <a:buSzPts val="3000"/>
              <a:buFont typeface="Rajdhani"/>
              <a:buNone/>
              <a:tabLst/>
              <a:defRPr/>
            </a:pPr>
            <a:endParaRPr kumimoji="0" lang="en-US" sz="1600" b="1"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a:p>
            <a:pPr marL="0" marR="0" lvl="0" indent="0" defTabSz="914400" rtl="0" eaLnBrk="1" fontAlgn="auto" latinLnBrk="0" hangingPunct="1">
              <a:lnSpc>
                <a:spcPct val="100000"/>
              </a:lnSpc>
              <a:spcBef>
                <a:spcPts val="0"/>
              </a:spcBef>
              <a:spcAft>
                <a:spcPts val="0"/>
              </a:spcAft>
              <a:buClr>
                <a:schemeClr val="lt2"/>
              </a:buClr>
              <a:buSzPts val="3000"/>
              <a:buFont typeface="Rajdhani"/>
              <a:buNone/>
              <a:tabLst/>
              <a:defRPr/>
            </a:pPr>
            <a:endParaRPr lang="en-US" sz="1600" b="1" dirty="0">
              <a:solidFill>
                <a:schemeClr val="lt2"/>
              </a:solidFill>
              <a:latin typeface="Cambria" pitchFamily="18" charset="0"/>
              <a:ea typeface="Cambria" pitchFamily="18" charset="0"/>
              <a:cs typeface="Rajdhani"/>
              <a:sym typeface="Rajdhani"/>
            </a:endParaRPr>
          </a:p>
          <a:p>
            <a:pPr lvl="0">
              <a:buClr>
                <a:schemeClr val="lt2"/>
              </a:buClr>
              <a:buSzPts val="3000"/>
            </a:pPr>
            <a:r>
              <a:rPr lang="en-US" sz="1200" dirty="0">
                <a:solidFill>
                  <a:schemeClr val="lt2"/>
                </a:solidFill>
                <a:latin typeface="Cambria" pitchFamily="18" charset="0"/>
                <a:ea typeface="Cambria" pitchFamily="18" charset="0"/>
                <a:cs typeface="Rajdhani"/>
                <a:sym typeface="Rajdhani"/>
              </a:rPr>
              <a:t>IBM® SPSS Decision Management enables you to score values against new claims and payment requests, then deploy your model and distribute the results (for example, a list of claims most likely to be non-compliant).</a:t>
            </a:r>
          </a:p>
          <a:p>
            <a:pPr lvl="0">
              <a:buClr>
                <a:schemeClr val="lt2"/>
              </a:buClr>
              <a:buSzPts val="3000"/>
            </a:pPr>
            <a:endParaRPr kumimoji="0" lang="en-US" sz="1200" b="0"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a:p>
            <a:pPr lvl="0">
              <a:buClr>
                <a:schemeClr val="lt2"/>
              </a:buClr>
              <a:buSzPts val="3000"/>
            </a:pPr>
            <a:endParaRPr kumimoji="0" lang="en-US" sz="1200" b="0"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p:txBody>
      </p:sp>
      <p:sp>
        <p:nvSpPr>
          <p:cNvPr id="57" name="Google Shape;754;p38"/>
          <p:cNvSpPr txBox="1">
            <a:spLocks/>
          </p:cNvSpPr>
          <p:nvPr/>
        </p:nvSpPr>
        <p:spPr>
          <a:xfrm>
            <a:off x="3429000" y="1733550"/>
            <a:ext cx="2438400" cy="914400"/>
          </a:xfrm>
          <a:prstGeom prst="rect">
            <a:avLst/>
          </a:prstGeom>
          <a:noFill/>
          <a:ln>
            <a:no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chemeClr val="lt2"/>
              </a:buClr>
              <a:buSzPts val="3000"/>
              <a:buFont typeface="Rajdhani"/>
              <a:buNone/>
              <a:tabLst/>
              <a:defRPr/>
            </a:pPr>
            <a:endParaRPr kumimoji="0" lang="en-US" sz="1600" b="1"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a:p>
            <a:pPr lvl="0">
              <a:buClr>
                <a:schemeClr val="lt2"/>
              </a:buClr>
              <a:buSzPts val="3000"/>
            </a:pPr>
            <a:r>
              <a:rPr lang="en-US" sz="1200" dirty="0">
                <a:solidFill>
                  <a:schemeClr val="lt2"/>
                </a:solidFill>
                <a:latin typeface="Cambria" pitchFamily="18" charset="0"/>
                <a:ea typeface="Cambria" pitchFamily="18" charset="0"/>
                <a:cs typeface="Rajdhani"/>
                <a:sym typeface="Rajdhani"/>
              </a:rPr>
              <a:t>Depending on needs, these results are displayed over an intranet, through e-mail or via hard-copy reports.</a:t>
            </a:r>
            <a:endParaRPr kumimoji="0" lang="en-US" sz="1200" b="0"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a:p>
            <a:pPr lvl="0">
              <a:buClr>
                <a:schemeClr val="lt2"/>
              </a:buClr>
              <a:buSzPts val="3000"/>
            </a:pPr>
            <a:endParaRPr kumimoji="0" lang="en-US" sz="1200" b="0"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p:txBody>
      </p:sp>
      <p:grpSp>
        <p:nvGrpSpPr>
          <p:cNvPr id="4" name="Google Shape;737;p36"/>
          <p:cNvGrpSpPr/>
          <p:nvPr/>
        </p:nvGrpSpPr>
        <p:grpSpPr>
          <a:xfrm>
            <a:off x="4419600" y="2800350"/>
            <a:ext cx="273857" cy="274147"/>
            <a:chOff x="7538896" y="1970156"/>
            <a:chExt cx="361147" cy="361529"/>
          </a:xfrm>
        </p:grpSpPr>
        <p:sp>
          <p:nvSpPr>
            <p:cNvPr id="59" name="Google Shape;738;p36"/>
            <p:cNvSpPr/>
            <p:nvPr/>
          </p:nvSpPr>
          <p:spPr>
            <a:xfrm>
              <a:off x="7538896" y="1970156"/>
              <a:ext cx="361147" cy="361529"/>
            </a:xfrm>
            <a:custGeom>
              <a:avLst/>
              <a:gdLst/>
              <a:ahLst/>
              <a:cxnLst/>
              <a:rect l="l" t="t" r="r" b="b"/>
              <a:pathLst>
                <a:path w="11347" h="11359" extrusionOk="0">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39;p36"/>
            <p:cNvSpPr/>
            <p:nvPr/>
          </p:nvSpPr>
          <p:spPr>
            <a:xfrm>
              <a:off x="7685907" y="2066784"/>
              <a:ext cx="101211" cy="11394"/>
            </a:xfrm>
            <a:custGeom>
              <a:avLst/>
              <a:gdLst/>
              <a:ahLst/>
              <a:cxnLst/>
              <a:rect l="l" t="t" r="r" b="b"/>
              <a:pathLst>
                <a:path w="3180" h="358" extrusionOk="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40;p36"/>
            <p:cNvSpPr/>
            <p:nvPr/>
          </p:nvSpPr>
          <p:spPr>
            <a:xfrm>
              <a:off x="7685907" y="2106187"/>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41;p36"/>
            <p:cNvSpPr/>
            <p:nvPr/>
          </p:nvSpPr>
          <p:spPr>
            <a:xfrm>
              <a:off x="7685907" y="2145239"/>
              <a:ext cx="147075" cy="11394"/>
            </a:xfrm>
            <a:custGeom>
              <a:avLst/>
              <a:gdLst/>
              <a:ahLst/>
              <a:cxnLst/>
              <a:rect l="l" t="t" r="r" b="b"/>
              <a:pathLst>
                <a:path w="4621" h="358" extrusionOk="0">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42;p36"/>
            <p:cNvSpPr/>
            <p:nvPr/>
          </p:nvSpPr>
          <p:spPr>
            <a:xfrm>
              <a:off x="7685907" y="2184260"/>
              <a:ext cx="147075" cy="11394"/>
            </a:xfrm>
            <a:custGeom>
              <a:avLst/>
              <a:gdLst/>
              <a:ahLst/>
              <a:cxnLst/>
              <a:rect l="l" t="t" r="r" b="b"/>
              <a:pathLst>
                <a:path w="4621" h="358" extrusionOk="0">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43;p36"/>
            <p:cNvSpPr/>
            <p:nvPr/>
          </p:nvSpPr>
          <p:spPr>
            <a:xfrm>
              <a:off x="7685907" y="2223280"/>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754;p38"/>
          <p:cNvSpPr txBox="1">
            <a:spLocks/>
          </p:cNvSpPr>
          <p:nvPr/>
        </p:nvSpPr>
        <p:spPr>
          <a:xfrm>
            <a:off x="3505200" y="3257550"/>
            <a:ext cx="2590800" cy="1733550"/>
          </a:xfrm>
          <a:prstGeom prst="rect">
            <a:avLst/>
          </a:prstGeom>
          <a:noFill/>
          <a:ln>
            <a:noFill/>
          </a:ln>
        </p:spPr>
        <p:txBody>
          <a:bodyPr spcFirstLastPara="1" wrap="square" lIns="91425" tIns="91425" rIns="91425" bIns="91425" anchor="ctr" anchorCtr="0">
            <a:noAutofit/>
          </a:bodyPr>
          <a:lstStyle/>
          <a:p>
            <a:pPr lvl="0">
              <a:buClr>
                <a:schemeClr val="lt2"/>
              </a:buClr>
              <a:buSzPts val="3000"/>
            </a:pPr>
            <a:r>
              <a:rPr lang="en-US" sz="1200" dirty="0">
                <a:solidFill>
                  <a:schemeClr val="lt2"/>
                </a:solidFill>
                <a:latin typeface="Cambria" pitchFamily="18" charset="0"/>
                <a:ea typeface="Cambria" pitchFamily="18" charset="0"/>
                <a:cs typeface="Rajdhani"/>
                <a:sym typeface="Rajdhani"/>
              </a:rPr>
              <a:t>The team will identify how the current system is behaving and where they are finding the decline in the performance in the system.</a:t>
            </a:r>
          </a:p>
          <a:p>
            <a:pPr lvl="0">
              <a:buClr>
                <a:schemeClr val="lt2"/>
              </a:buClr>
              <a:buSzPts val="3000"/>
            </a:pPr>
            <a:r>
              <a:rPr lang="en-US" sz="1200" dirty="0">
                <a:solidFill>
                  <a:schemeClr val="lt2"/>
                </a:solidFill>
                <a:latin typeface="Cambria" pitchFamily="18" charset="0"/>
                <a:ea typeface="Cambria" pitchFamily="18" charset="0"/>
                <a:cs typeface="Rajdhani"/>
                <a:sym typeface="Rajdhani"/>
              </a:rPr>
              <a:t>All the reports include the performance of the system up to this point and an overview outlining the fraud detection system and its summary to be shared with management.</a:t>
            </a:r>
            <a:endParaRPr kumimoji="0" lang="en-US" sz="1200" b="0"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p:txBody>
      </p:sp>
      <p:sp>
        <p:nvSpPr>
          <p:cNvPr id="66" name="Google Shape;754;p38"/>
          <p:cNvSpPr txBox="1">
            <a:spLocks/>
          </p:cNvSpPr>
          <p:nvPr/>
        </p:nvSpPr>
        <p:spPr>
          <a:xfrm>
            <a:off x="6400800" y="2419350"/>
            <a:ext cx="2438400" cy="1524000"/>
          </a:xfrm>
          <a:prstGeom prst="rect">
            <a:avLst/>
          </a:prstGeom>
          <a:noFill/>
          <a:ln>
            <a:noFill/>
          </a:ln>
        </p:spPr>
        <p:txBody>
          <a:bodyPr spcFirstLastPara="1" wrap="square" lIns="91425" tIns="91425" rIns="91425" bIns="91425" anchor="ctr" anchorCtr="0">
            <a:noAutofit/>
          </a:bodyPr>
          <a:lstStyle/>
          <a:p>
            <a:pPr lvl="0">
              <a:buClr>
                <a:schemeClr val="lt2"/>
              </a:buClr>
              <a:buSzPts val="3000"/>
            </a:pPr>
            <a:r>
              <a:rPr lang="en-US" sz="1200" dirty="0">
                <a:solidFill>
                  <a:schemeClr val="lt2"/>
                </a:solidFill>
                <a:latin typeface="Cambria" pitchFamily="18" charset="0"/>
                <a:ea typeface="Cambria" pitchFamily="18" charset="0"/>
                <a:cs typeface="Rajdhani"/>
                <a:sym typeface="Rajdhani"/>
              </a:rPr>
              <a:t> The data-mining team meets to discuss how much data during the process was successfully identifying fraud and abuse and what are the best practices they need to follow in future and what should be avoided during the process.</a:t>
            </a:r>
            <a:endParaRPr kumimoji="0" lang="en-US" sz="1200" b="0"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p:txBody>
      </p:sp>
      <p:grpSp>
        <p:nvGrpSpPr>
          <p:cNvPr id="35" name="Google Shape;13547;p63"/>
          <p:cNvGrpSpPr/>
          <p:nvPr/>
        </p:nvGrpSpPr>
        <p:grpSpPr>
          <a:xfrm>
            <a:off x="5943600" y="2800350"/>
            <a:ext cx="354363" cy="354745"/>
            <a:chOff x="3235438" y="1970604"/>
            <a:chExt cx="354363" cy="354745"/>
          </a:xfrm>
        </p:grpSpPr>
        <p:sp>
          <p:nvSpPr>
            <p:cNvPr id="36" name="Google Shape;13548;p63"/>
            <p:cNvSpPr/>
            <p:nvPr/>
          </p:nvSpPr>
          <p:spPr>
            <a:xfrm>
              <a:off x="3235438" y="2125712"/>
              <a:ext cx="132667" cy="199288"/>
            </a:xfrm>
            <a:custGeom>
              <a:avLst/>
              <a:gdLst/>
              <a:ahLst/>
              <a:cxnLst/>
              <a:rect l="l" t="t" r="r" b="b"/>
              <a:pathLst>
                <a:path w="4168" h="6261" extrusionOk="0">
                  <a:moveTo>
                    <a:pt x="2102" y="325"/>
                  </a:moveTo>
                  <a:cubicBezTo>
                    <a:pt x="2147" y="325"/>
                    <a:pt x="2191" y="331"/>
                    <a:pt x="2239" y="343"/>
                  </a:cubicBezTo>
                  <a:cubicBezTo>
                    <a:pt x="2953" y="402"/>
                    <a:pt x="3501" y="1021"/>
                    <a:pt x="3501" y="1748"/>
                  </a:cubicBezTo>
                  <a:cubicBezTo>
                    <a:pt x="3501" y="2438"/>
                    <a:pt x="3668" y="3081"/>
                    <a:pt x="3811" y="3414"/>
                  </a:cubicBezTo>
                  <a:lnTo>
                    <a:pt x="3811" y="3438"/>
                  </a:lnTo>
                  <a:cubicBezTo>
                    <a:pt x="3632" y="3534"/>
                    <a:pt x="3310" y="3736"/>
                    <a:pt x="2775" y="3831"/>
                  </a:cubicBezTo>
                  <a:lnTo>
                    <a:pt x="2775" y="3795"/>
                  </a:lnTo>
                  <a:lnTo>
                    <a:pt x="2775" y="3462"/>
                  </a:lnTo>
                  <a:cubicBezTo>
                    <a:pt x="2977" y="3343"/>
                    <a:pt x="3156" y="3164"/>
                    <a:pt x="3299" y="2938"/>
                  </a:cubicBezTo>
                  <a:cubicBezTo>
                    <a:pt x="3513" y="2545"/>
                    <a:pt x="3441" y="2021"/>
                    <a:pt x="3096" y="1712"/>
                  </a:cubicBezTo>
                  <a:cubicBezTo>
                    <a:pt x="2858" y="1486"/>
                    <a:pt x="2429" y="1236"/>
                    <a:pt x="1751" y="1236"/>
                  </a:cubicBezTo>
                  <a:cubicBezTo>
                    <a:pt x="1703" y="1236"/>
                    <a:pt x="1656" y="1248"/>
                    <a:pt x="1632" y="1271"/>
                  </a:cubicBezTo>
                  <a:lnTo>
                    <a:pt x="1286" y="1617"/>
                  </a:lnTo>
                  <a:cubicBezTo>
                    <a:pt x="1227" y="1676"/>
                    <a:pt x="1227" y="1783"/>
                    <a:pt x="1286" y="1843"/>
                  </a:cubicBezTo>
                  <a:cubicBezTo>
                    <a:pt x="1316" y="1873"/>
                    <a:pt x="1358" y="1887"/>
                    <a:pt x="1400" y="1887"/>
                  </a:cubicBezTo>
                  <a:cubicBezTo>
                    <a:pt x="1441" y="1887"/>
                    <a:pt x="1483" y="1873"/>
                    <a:pt x="1513" y="1843"/>
                  </a:cubicBezTo>
                  <a:lnTo>
                    <a:pt x="1810" y="1545"/>
                  </a:lnTo>
                  <a:cubicBezTo>
                    <a:pt x="2239" y="1557"/>
                    <a:pt x="2596" y="1688"/>
                    <a:pt x="2882" y="1950"/>
                  </a:cubicBezTo>
                  <a:cubicBezTo>
                    <a:pt x="3120" y="2152"/>
                    <a:pt x="3156" y="2510"/>
                    <a:pt x="3013" y="2783"/>
                  </a:cubicBezTo>
                  <a:cubicBezTo>
                    <a:pt x="2822" y="3105"/>
                    <a:pt x="2477" y="3319"/>
                    <a:pt x="2084" y="3319"/>
                  </a:cubicBezTo>
                  <a:cubicBezTo>
                    <a:pt x="1513" y="3319"/>
                    <a:pt x="1036" y="2843"/>
                    <a:pt x="1036" y="2260"/>
                  </a:cubicBezTo>
                  <a:cubicBezTo>
                    <a:pt x="1036" y="2164"/>
                    <a:pt x="953" y="2093"/>
                    <a:pt x="870" y="2093"/>
                  </a:cubicBezTo>
                  <a:cubicBezTo>
                    <a:pt x="774" y="2093"/>
                    <a:pt x="703" y="2164"/>
                    <a:pt x="703" y="2260"/>
                  </a:cubicBezTo>
                  <a:cubicBezTo>
                    <a:pt x="703" y="2760"/>
                    <a:pt x="989" y="3224"/>
                    <a:pt x="1405" y="3462"/>
                  </a:cubicBezTo>
                  <a:lnTo>
                    <a:pt x="1405" y="3795"/>
                  </a:lnTo>
                  <a:lnTo>
                    <a:pt x="1405" y="3831"/>
                  </a:lnTo>
                  <a:cubicBezTo>
                    <a:pt x="858" y="3712"/>
                    <a:pt x="524" y="3534"/>
                    <a:pt x="393" y="3438"/>
                  </a:cubicBezTo>
                  <a:cubicBezTo>
                    <a:pt x="393" y="3438"/>
                    <a:pt x="382" y="3438"/>
                    <a:pt x="393" y="3414"/>
                  </a:cubicBezTo>
                  <a:cubicBezTo>
                    <a:pt x="524" y="3081"/>
                    <a:pt x="691" y="2438"/>
                    <a:pt x="703" y="1748"/>
                  </a:cubicBezTo>
                  <a:cubicBezTo>
                    <a:pt x="703" y="1021"/>
                    <a:pt x="1275" y="402"/>
                    <a:pt x="1965" y="343"/>
                  </a:cubicBezTo>
                  <a:cubicBezTo>
                    <a:pt x="2013" y="331"/>
                    <a:pt x="2057" y="325"/>
                    <a:pt x="2102" y="325"/>
                  </a:cubicBezTo>
                  <a:close/>
                  <a:moveTo>
                    <a:pt x="2429" y="3581"/>
                  </a:moveTo>
                  <a:lnTo>
                    <a:pt x="2429" y="3772"/>
                  </a:lnTo>
                  <a:cubicBezTo>
                    <a:pt x="2429" y="3974"/>
                    <a:pt x="2537" y="4153"/>
                    <a:pt x="2715" y="4236"/>
                  </a:cubicBezTo>
                  <a:lnTo>
                    <a:pt x="2822" y="4296"/>
                  </a:lnTo>
                  <a:cubicBezTo>
                    <a:pt x="2668" y="4546"/>
                    <a:pt x="2382" y="4712"/>
                    <a:pt x="2072" y="4712"/>
                  </a:cubicBezTo>
                  <a:cubicBezTo>
                    <a:pt x="1775" y="4712"/>
                    <a:pt x="1489" y="4546"/>
                    <a:pt x="1334" y="4296"/>
                  </a:cubicBezTo>
                  <a:lnTo>
                    <a:pt x="1429" y="4236"/>
                  </a:lnTo>
                  <a:cubicBezTo>
                    <a:pt x="1608" y="4153"/>
                    <a:pt x="1715" y="3974"/>
                    <a:pt x="1715" y="3772"/>
                  </a:cubicBezTo>
                  <a:lnTo>
                    <a:pt x="1715" y="3581"/>
                  </a:lnTo>
                  <a:cubicBezTo>
                    <a:pt x="1834" y="3617"/>
                    <a:pt x="1953" y="3629"/>
                    <a:pt x="2072" y="3629"/>
                  </a:cubicBezTo>
                  <a:cubicBezTo>
                    <a:pt x="2191" y="3629"/>
                    <a:pt x="2310" y="3617"/>
                    <a:pt x="2429" y="3581"/>
                  </a:cubicBezTo>
                  <a:close/>
                  <a:moveTo>
                    <a:pt x="2072" y="0"/>
                  </a:moveTo>
                  <a:cubicBezTo>
                    <a:pt x="2016" y="0"/>
                    <a:pt x="1959" y="3"/>
                    <a:pt x="1906" y="9"/>
                  </a:cubicBezTo>
                  <a:cubicBezTo>
                    <a:pt x="1036" y="81"/>
                    <a:pt x="346" y="855"/>
                    <a:pt x="346" y="1748"/>
                  </a:cubicBezTo>
                  <a:cubicBezTo>
                    <a:pt x="346" y="2391"/>
                    <a:pt x="203" y="2986"/>
                    <a:pt x="60" y="3295"/>
                  </a:cubicBezTo>
                  <a:cubicBezTo>
                    <a:pt x="1" y="3450"/>
                    <a:pt x="48" y="3617"/>
                    <a:pt x="179" y="3700"/>
                  </a:cubicBezTo>
                  <a:cubicBezTo>
                    <a:pt x="322" y="3795"/>
                    <a:pt x="584" y="3950"/>
                    <a:pt x="1036" y="4093"/>
                  </a:cubicBezTo>
                  <a:lnTo>
                    <a:pt x="382" y="4415"/>
                  </a:lnTo>
                  <a:cubicBezTo>
                    <a:pt x="143" y="4534"/>
                    <a:pt x="1" y="4772"/>
                    <a:pt x="1" y="5022"/>
                  </a:cubicBezTo>
                  <a:lnTo>
                    <a:pt x="1" y="6093"/>
                  </a:lnTo>
                  <a:cubicBezTo>
                    <a:pt x="1" y="6189"/>
                    <a:pt x="84" y="6260"/>
                    <a:pt x="167" y="6260"/>
                  </a:cubicBezTo>
                  <a:cubicBezTo>
                    <a:pt x="262" y="6260"/>
                    <a:pt x="334" y="6189"/>
                    <a:pt x="334" y="6093"/>
                  </a:cubicBezTo>
                  <a:lnTo>
                    <a:pt x="334" y="5022"/>
                  </a:lnTo>
                  <a:cubicBezTo>
                    <a:pt x="334" y="4891"/>
                    <a:pt x="405" y="4772"/>
                    <a:pt x="524" y="4700"/>
                  </a:cubicBezTo>
                  <a:lnTo>
                    <a:pt x="1048" y="4450"/>
                  </a:lnTo>
                  <a:cubicBezTo>
                    <a:pt x="1275" y="4807"/>
                    <a:pt x="1656" y="5046"/>
                    <a:pt x="2084" y="5046"/>
                  </a:cubicBezTo>
                  <a:cubicBezTo>
                    <a:pt x="2525" y="5046"/>
                    <a:pt x="2906" y="4819"/>
                    <a:pt x="3132" y="4450"/>
                  </a:cubicBezTo>
                  <a:lnTo>
                    <a:pt x="3656" y="4700"/>
                  </a:lnTo>
                  <a:cubicBezTo>
                    <a:pt x="3775" y="4760"/>
                    <a:pt x="3846" y="4879"/>
                    <a:pt x="3846" y="5022"/>
                  </a:cubicBezTo>
                  <a:lnTo>
                    <a:pt x="3846" y="6093"/>
                  </a:lnTo>
                  <a:cubicBezTo>
                    <a:pt x="3846" y="6189"/>
                    <a:pt x="3918" y="6260"/>
                    <a:pt x="4013" y="6260"/>
                  </a:cubicBezTo>
                  <a:cubicBezTo>
                    <a:pt x="4096" y="6260"/>
                    <a:pt x="4168" y="6189"/>
                    <a:pt x="4168" y="6093"/>
                  </a:cubicBezTo>
                  <a:lnTo>
                    <a:pt x="4168" y="5022"/>
                  </a:lnTo>
                  <a:cubicBezTo>
                    <a:pt x="4156" y="4772"/>
                    <a:pt x="4013" y="4534"/>
                    <a:pt x="3775" y="4415"/>
                  </a:cubicBezTo>
                  <a:lnTo>
                    <a:pt x="3120" y="4093"/>
                  </a:lnTo>
                  <a:cubicBezTo>
                    <a:pt x="3549" y="3974"/>
                    <a:pt x="3834" y="3807"/>
                    <a:pt x="3965" y="3700"/>
                  </a:cubicBezTo>
                  <a:cubicBezTo>
                    <a:pt x="4096" y="3617"/>
                    <a:pt x="4144" y="3450"/>
                    <a:pt x="4084" y="3295"/>
                  </a:cubicBezTo>
                  <a:cubicBezTo>
                    <a:pt x="3953" y="2986"/>
                    <a:pt x="3799" y="2391"/>
                    <a:pt x="3799" y="1748"/>
                  </a:cubicBezTo>
                  <a:cubicBezTo>
                    <a:pt x="3799" y="855"/>
                    <a:pt x="3096" y="81"/>
                    <a:pt x="2239" y="9"/>
                  </a:cubicBezTo>
                  <a:cubicBezTo>
                    <a:pt x="2185" y="3"/>
                    <a:pt x="2129"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549;p63"/>
            <p:cNvSpPr/>
            <p:nvPr/>
          </p:nvSpPr>
          <p:spPr>
            <a:xfrm>
              <a:off x="3257433" y="2292373"/>
              <a:ext cx="10249" cy="32626"/>
            </a:xfrm>
            <a:custGeom>
              <a:avLst/>
              <a:gdLst/>
              <a:ahLst/>
              <a:cxnLst/>
              <a:rect l="l" t="t" r="r" b="b"/>
              <a:pathLst>
                <a:path w="322" h="1025" extrusionOk="0">
                  <a:moveTo>
                    <a:pt x="167" y="0"/>
                  </a:moveTo>
                  <a:cubicBezTo>
                    <a:pt x="72" y="0"/>
                    <a:pt x="0" y="72"/>
                    <a:pt x="0" y="167"/>
                  </a:cubicBezTo>
                  <a:lnTo>
                    <a:pt x="0" y="857"/>
                  </a:lnTo>
                  <a:cubicBezTo>
                    <a:pt x="0" y="953"/>
                    <a:pt x="72" y="1024"/>
                    <a:pt x="167" y="1024"/>
                  </a:cubicBezTo>
                  <a:cubicBezTo>
                    <a:pt x="250" y="1024"/>
                    <a:pt x="322" y="953"/>
                    <a:pt x="322" y="857"/>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550;p63"/>
            <p:cNvSpPr/>
            <p:nvPr/>
          </p:nvSpPr>
          <p:spPr>
            <a:xfrm>
              <a:off x="3335098" y="2292373"/>
              <a:ext cx="10281" cy="32626"/>
            </a:xfrm>
            <a:custGeom>
              <a:avLst/>
              <a:gdLst/>
              <a:ahLst/>
              <a:cxnLst/>
              <a:rect l="l" t="t" r="r" b="b"/>
              <a:pathLst>
                <a:path w="323" h="1025" extrusionOk="0">
                  <a:moveTo>
                    <a:pt x="168" y="0"/>
                  </a:moveTo>
                  <a:cubicBezTo>
                    <a:pt x="72" y="0"/>
                    <a:pt x="1" y="72"/>
                    <a:pt x="1" y="167"/>
                  </a:cubicBezTo>
                  <a:lnTo>
                    <a:pt x="1" y="857"/>
                  </a:lnTo>
                  <a:cubicBezTo>
                    <a:pt x="1" y="953"/>
                    <a:pt x="72" y="1024"/>
                    <a:pt x="168" y="1024"/>
                  </a:cubicBezTo>
                  <a:cubicBezTo>
                    <a:pt x="251" y="1024"/>
                    <a:pt x="322" y="953"/>
                    <a:pt x="322" y="857"/>
                  </a:cubicBezTo>
                  <a:lnTo>
                    <a:pt x="322" y="167"/>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551;p63"/>
            <p:cNvSpPr/>
            <p:nvPr/>
          </p:nvSpPr>
          <p:spPr>
            <a:xfrm>
              <a:off x="3490110" y="2163685"/>
              <a:ext cx="55734" cy="18430"/>
            </a:xfrm>
            <a:custGeom>
              <a:avLst/>
              <a:gdLst/>
              <a:ahLst/>
              <a:cxnLst/>
              <a:rect l="l" t="t" r="r" b="b"/>
              <a:pathLst>
                <a:path w="1751" h="579" extrusionOk="0">
                  <a:moveTo>
                    <a:pt x="649" y="0"/>
                  </a:moveTo>
                  <a:cubicBezTo>
                    <a:pt x="492" y="0"/>
                    <a:pt x="319" y="16"/>
                    <a:pt x="132" y="55"/>
                  </a:cubicBezTo>
                  <a:cubicBezTo>
                    <a:pt x="60" y="66"/>
                    <a:pt x="1" y="138"/>
                    <a:pt x="1" y="221"/>
                  </a:cubicBezTo>
                  <a:lnTo>
                    <a:pt x="1" y="400"/>
                  </a:lnTo>
                  <a:cubicBezTo>
                    <a:pt x="1" y="483"/>
                    <a:pt x="72" y="555"/>
                    <a:pt x="155" y="555"/>
                  </a:cubicBezTo>
                  <a:cubicBezTo>
                    <a:pt x="251" y="555"/>
                    <a:pt x="322" y="483"/>
                    <a:pt x="322" y="400"/>
                  </a:cubicBezTo>
                  <a:lnTo>
                    <a:pt x="322" y="364"/>
                  </a:lnTo>
                  <a:cubicBezTo>
                    <a:pt x="434" y="349"/>
                    <a:pt x="539" y="342"/>
                    <a:pt x="636" y="342"/>
                  </a:cubicBezTo>
                  <a:cubicBezTo>
                    <a:pt x="841" y="342"/>
                    <a:pt x="1011" y="371"/>
                    <a:pt x="1132" y="412"/>
                  </a:cubicBezTo>
                  <a:cubicBezTo>
                    <a:pt x="1334" y="471"/>
                    <a:pt x="1453" y="543"/>
                    <a:pt x="1465" y="543"/>
                  </a:cubicBezTo>
                  <a:cubicBezTo>
                    <a:pt x="1501" y="555"/>
                    <a:pt x="1525" y="578"/>
                    <a:pt x="1560" y="578"/>
                  </a:cubicBezTo>
                  <a:cubicBezTo>
                    <a:pt x="1620" y="578"/>
                    <a:pt x="1667" y="543"/>
                    <a:pt x="1691" y="495"/>
                  </a:cubicBezTo>
                  <a:cubicBezTo>
                    <a:pt x="1751" y="400"/>
                    <a:pt x="1727" y="293"/>
                    <a:pt x="1644" y="245"/>
                  </a:cubicBezTo>
                  <a:cubicBezTo>
                    <a:pt x="1625" y="236"/>
                    <a:pt x="1259" y="0"/>
                    <a:pt x="6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52;p63"/>
            <p:cNvSpPr/>
            <p:nvPr/>
          </p:nvSpPr>
          <p:spPr>
            <a:xfrm>
              <a:off x="3445771" y="2131664"/>
              <a:ext cx="144031" cy="192953"/>
            </a:xfrm>
            <a:custGeom>
              <a:avLst/>
              <a:gdLst/>
              <a:ahLst/>
              <a:cxnLst/>
              <a:rect l="l" t="t" r="r" b="b"/>
              <a:pathLst>
                <a:path w="4525" h="6062" extrusionOk="0">
                  <a:moveTo>
                    <a:pt x="3489" y="310"/>
                  </a:moveTo>
                  <a:lnTo>
                    <a:pt x="3489" y="1120"/>
                  </a:lnTo>
                  <a:cubicBezTo>
                    <a:pt x="3489" y="1251"/>
                    <a:pt x="3453" y="1382"/>
                    <a:pt x="3394" y="1525"/>
                  </a:cubicBezTo>
                  <a:lnTo>
                    <a:pt x="3334" y="1656"/>
                  </a:lnTo>
                  <a:cubicBezTo>
                    <a:pt x="3322" y="1680"/>
                    <a:pt x="3322" y="1703"/>
                    <a:pt x="3322" y="1727"/>
                  </a:cubicBezTo>
                  <a:lnTo>
                    <a:pt x="3322" y="2073"/>
                  </a:lnTo>
                  <a:cubicBezTo>
                    <a:pt x="3322" y="2370"/>
                    <a:pt x="3203" y="2632"/>
                    <a:pt x="3001" y="2835"/>
                  </a:cubicBezTo>
                  <a:cubicBezTo>
                    <a:pt x="2796" y="3016"/>
                    <a:pt x="2549" y="3133"/>
                    <a:pt x="2268" y="3133"/>
                  </a:cubicBezTo>
                  <a:cubicBezTo>
                    <a:pt x="2254" y="3133"/>
                    <a:pt x="2241" y="3133"/>
                    <a:pt x="2227" y="3132"/>
                  </a:cubicBezTo>
                  <a:cubicBezTo>
                    <a:pt x="1655" y="3108"/>
                    <a:pt x="1191" y="2608"/>
                    <a:pt x="1191" y="2025"/>
                  </a:cubicBezTo>
                  <a:lnTo>
                    <a:pt x="1191" y="1727"/>
                  </a:lnTo>
                  <a:cubicBezTo>
                    <a:pt x="1191" y="1703"/>
                    <a:pt x="1191" y="1680"/>
                    <a:pt x="1179" y="1656"/>
                  </a:cubicBezTo>
                  <a:lnTo>
                    <a:pt x="1120" y="1525"/>
                  </a:lnTo>
                  <a:cubicBezTo>
                    <a:pt x="1060" y="1406"/>
                    <a:pt x="1036" y="1263"/>
                    <a:pt x="1036" y="1120"/>
                  </a:cubicBezTo>
                  <a:cubicBezTo>
                    <a:pt x="1036" y="668"/>
                    <a:pt x="1394" y="310"/>
                    <a:pt x="1834" y="310"/>
                  </a:cubicBezTo>
                  <a:close/>
                  <a:moveTo>
                    <a:pt x="1727" y="3335"/>
                  </a:moveTo>
                  <a:cubicBezTo>
                    <a:pt x="1882" y="3406"/>
                    <a:pt x="2048" y="3442"/>
                    <a:pt x="2215" y="3454"/>
                  </a:cubicBezTo>
                  <a:lnTo>
                    <a:pt x="2263" y="3454"/>
                  </a:lnTo>
                  <a:cubicBezTo>
                    <a:pt x="2453" y="3454"/>
                    <a:pt x="2632" y="3430"/>
                    <a:pt x="2798" y="3347"/>
                  </a:cubicBezTo>
                  <a:lnTo>
                    <a:pt x="2798" y="3573"/>
                  </a:lnTo>
                  <a:cubicBezTo>
                    <a:pt x="2798" y="3620"/>
                    <a:pt x="2810" y="3680"/>
                    <a:pt x="2810" y="3728"/>
                  </a:cubicBezTo>
                  <a:lnTo>
                    <a:pt x="2263" y="4144"/>
                  </a:lnTo>
                  <a:lnTo>
                    <a:pt x="1715" y="3728"/>
                  </a:lnTo>
                  <a:cubicBezTo>
                    <a:pt x="1727" y="3680"/>
                    <a:pt x="1727" y="3632"/>
                    <a:pt x="1727" y="3573"/>
                  </a:cubicBezTo>
                  <a:lnTo>
                    <a:pt x="1727" y="3335"/>
                  </a:lnTo>
                  <a:close/>
                  <a:moveTo>
                    <a:pt x="1834" y="1"/>
                  </a:moveTo>
                  <a:cubicBezTo>
                    <a:pt x="1203" y="1"/>
                    <a:pt x="703" y="501"/>
                    <a:pt x="703" y="1132"/>
                  </a:cubicBezTo>
                  <a:cubicBezTo>
                    <a:pt x="703" y="1322"/>
                    <a:pt x="751" y="1501"/>
                    <a:pt x="834" y="1668"/>
                  </a:cubicBezTo>
                  <a:lnTo>
                    <a:pt x="882" y="1751"/>
                  </a:lnTo>
                  <a:lnTo>
                    <a:pt x="882" y="2013"/>
                  </a:lnTo>
                  <a:cubicBezTo>
                    <a:pt x="882" y="2454"/>
                    <a:pt x="1084" y="2858"/>
                    <a:pt x="1405" y="3120"/>
                  </a:cubicBezTo>
                  <a:lnTo>
                    <a:pt x="1405" y="3561"/>
                  </a:lnTo>
                  <a:cubicBezTo>
                    <a:pt x="1405" y="3632"/>
                    <a:pt x="1358" y="3704"/>
                    <a:pt x="1286" y="3739"/>
                  </a:cubicBezTo>
                  <a:lnTo>
                    <a:pt x="453" y="4049"/>
                  </a:lnTo>
                  <a:cubicBezTo>
                    <a:pt x="179" y="4156"/>
                    <a:pt x="1" y="4406"/>
                    <a:pt x="1" y="4692"/>
                  </a:cubicBezTo>
                  <a:lnTo>
                    <a:pt x="1" y="5894"/>
                  </a:lnTo>
                  <a:cubicBezTo>
                    <a:pt x="1" y="5990"/>
                    <a:pt x="72" y="6061"/>
                    <a:pt x="167" y="6061"/>
                  </a:cubicBezTo>
                  <a:cubicBezTo>
                    <a:pt x="251" y="6061"/>
                    <a:pt x="334" y="5990"/>
                    <a:pt x="334" y="5894"/>
                  </a:cubicBezTo>
                  <a:lnTo>
                    <a:pt x="334" y="4692"/>
                  </a:lnTo>
                  <a:cubicBezTo>
                    <a:pt x="334" y="4537"/>
                    <a:pt x="417" y="4406"/>
                    <a:pt x="572" y="4347"/>
                  </a:cubicBezTo>
                  <a:lnTo>
                    <a:pt x="1405" y="4037"/>
                  </a:lnTo>
                  <a:cubicBezTo>
                    <a:pt x="1441" y="4013"/>
                    <a:pt x="1489" y="3989"/>
                    <a:pt x="1525" y="3954"/>
                  </a:cubicBezTo>
                  <a:lnTo>
                    <a:pt x="2096" y="4394"/>
                  </a:lnTo>
                  <a:lnTo>
                    <a:pt x="2096" y="5883"/>
                  </a:lnTo>
                  <a:cubicBezTo>
                    <a:pt x="2096" y="5966"/>
                    <a:pt x="2179" y="6037"/>
                    <a:pt x="2263" y="6037"/>
                  </a:cubicBezTo>
                  <a:cubicBezTo>
                    <a:pt x="2358" y="6037"/>
                    <a:pt x="2429" y="5966"/>
                    <a:pt x="2429" y="5883"/>
                  </a:cubicBezTo>
                  <a:lnTo>
                    <a:pt x="2429" y="4394"/>
                  </a:lnTo>
                  <a:lnTo>
                    <a:pt x="3013" y="3954"/>
                  </a:lnTo>
                  <a:cubicBezTo>
                    <a:pt x="3049" y="3989"/>
                    <a:pt x="3084" y="4001"/>
                    <a:pt x="3132" y="4037"/>
                  </a:cubicBezTo>
                  <a:lnTo>
                    <a:pt x="3965" y="4347"/>
                  </a:lnTo>
                  <a:cubicBezTo>
                    <a:pt x="4096" y="4406"/>
                    <a:pt x="4203" y="4537"/>
                    <a:pt x="4203" y="4692"/>
                  </a:cubicBezTo>
                  <a:lnTo>
                    <a:pt x="4203" y="5894"/>
                  </a:lnTo>
                  <a:cubicBezTo>
                    <a:pt x="4203" y="5990"/>
                    <a:pt x="4275" y="6061"/>
                    <a:pt x="4358" y="6061"/>
                  </a:cubicBezTo>
                  <a:cubicBezTo>
                    <a:pt x="4453" y="6061"/>
                    <a:pt x="4525" y="5990"/>
                    <a:pt x="4525" y="5894"/>
                  </a:cubicBezTo>
                  <a:lnTo>
                    <a:pt x="4525" y="4692"/>
                  </a:lnTo>
                  <a:cubicBezTo>
                    <a:pt x="4513" y="4418"/>
                    <a:pt x="4334" y="4168"/>
                    <a:pt x="4072" y="4061"/>
                  </a:cubicBezTo>
                  <a:lnTo>
                    <a:pt x="3239" y="3751"/>
                  </a:lnTo>
                  <a:cubicBezTo>
                    <a:pt x="3156" y="3728"/>
                    <a:pt x="3120" y="3644"/>
                    <a:pt x="3120" y="3573"/>
                  </a:cubicBezTo>
                  <a:lnTo>
                    <a:pt x="3120" y="3156"/>
                  </a:lnTo>
                  <a:cubicBezTo>
                    <a:pt x="3144" y="3132"/>
                    <a:pt x="3191" y="3096"/>
                    <a:pt x="3215" y="3061"/>
                  </a:cubicBezTo>
                  <a:cubicBezTo>
                    <a:pt x="3489" y="2799"/>
                    <a:pt x="3632" y="2454"/>
                    <a:pt x="3632" y="2073"/>
                  </a:cubicBezTo>
                  <a:lnTo>
                    <a:pt x="3632" y="1751"/>
                  </a:lnTo>
                  <a:lnTo>
                    <a:pt x="3680" y="1668"/>
                  </a:lnTo>
                  <a:cubicBezTo>
                    <a:pt x="3775" y="1501"/>
                    <a:pt x="3811" y="1311"/>
                    <a:pt x="3811" y="1132"/>
                  </a:cubicBezTo>
                  <a:lnTo>
                    <a:pt x="3811" y="168"/>
                  </a:lnTo>
                  <a:cubicBezTo>
                    <a:pt x="3811" y="72"/>
                    <a:pt x="3739" y="1"/>
                    <a:pt x="3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553;p63"/>
            <p:cNvSpPr/>
            <p:nvPr/>
          </p:nvSpPr>
          <p:spPr>
            <a:xfrm>
              <a:off x="3473813" y="2287058"/>
              <a:ext cx="10631" cy="38291"/>
            </a:xfrm>
            <a:custGeom>
              <a:avLst/>
              <a:gdLst/>
              <a:ahLst/>
              <a:cxnLst/>
              <a:rect l="l" t="t" r="r" b="b"/>
              <a:pathLst>
                <a:path w="334" h="1203" extrusionOk="0">
                  <a:moveTo>
                    <a:pt x="167" y="0"/>
                  </a:moveTo>
                  <a:cubicBezTo>
                    <a:pt x="72" y="0"/>
                    <a:pt x="1" y="72"/>
                    <a:pt x="1" y="167"/>
                  </a:cubicBezTo>
                  <a:lnTo>
                    <a:pt x="1" y="1048"/>
                  </a:lnTo>
                  <a:cubicBezTo>
                    <a:pt x="1" y="1131"/>
                    <a:pt x="72" y="1203"/>
                    <a:pt x="167" y="1203"/>
                  </a:cubicBezTo>
                  <a:cubicBezTo>
                    <a:pt x="251" y="1203"/>
                    <a:pt x="334" y="1131"/>
                    <a:pt x="334" y="1048"/>
                  </a:cubicBezTo>
                  <a:lnTo>
                    <a:pt x="334" y="155"/>
                  </a:lnTo>
                  <a:cubicBezTo>
                    <a:pt x="334"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554;p63"/>
            <p:cNvSpPr/>
            <p:nvPr/>
          </p:nvSpPr>
          <p:spPr>
            <a:xfrm>
              <a:off x="3551128" y="2287058"/>
              <a:ext cx="10249" cy="38291"/>
            </a:xfrm>
            <a:custGeom>
              <a:avLst/>
              <a:gdLst/>
              <a:ahLst/>
              <a:cxnLst/>
              <a:rect l="l" t="t" r="r" b="b"/>
              <a:pathLst>
                <a:path w="322" h="1203" extrusionOk="0">
                  <a:moveTo>
                    <a:pt x="167" y="0"/>
                  </a:moveTo>
                  <a:cubicBezTo>
                    <a:pt x="72" y="0"/>
                    <a:pt x="0" y="72"/>
                    <a:pt x="0" y="167"/>
                  </a:cubicBezTo>
                  <a:lnTo>
                    <a:pt x="0" y="1048"/>
                  </a:lnTo>
                  <a:cubicBezTo>
                    <a:pt x="0" y="1131"/>
                    <a:pt x="72" y="1203"/>
                    <a:pt x="167" y="1203"/>
                  </a:cubicBezTo>
                  <a:cubicBezTo>
                    <a:pt x="250" y="1203"/>
                    <a:pt x="322" y="1131"/>
                    <a:pt x="322" y="1048"/>
                  </a:cubicBezTo>
                  <a:lnTo>
                    <a:pt x="322" y="155"/>
                  </a:lnTo>
                  <a:cubicBezTo>
                    <a:pt x="322" y="60"/>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555;p63"/>
            <p:cNvSpPr/>
            <p:nvPr/>
          </p:nvSpPr>
          <p:spPr>
            <a:xfrm>
              <a:off x="3290377" y="1970604"/>
              <a:ext cx="221378" cy="185346"/>
            </a:xfrm>
            <a:custGeom>
              <a:avLst/>
              <a:gdLst/>
              <a:ahLst/>
              <a:cxnLst/>
              <a:rect l="l" t="t" r="r" b="b"/>
              <a:pathLst>
                <a:path w="6955" h="5823" extrusionOk="0">
                  <a:moveTo>
                    <a:pt x="2406" y="4168"/>
                  </a:moveTo>
                  <a:lnTo>
                    <a:pt x="2311" y="4537"/>
                  </a:lnTo>
                  <a:lnTo>
                    <a:pt x="2085" y="4537"/>
                  </a:lnTo>
                  <a:cubicBezTo>
                    <a:pt x="1894" y="4537"/>
                    <a:pt x="1727" y="4382"/>
                    <a:pt x="1727" y="4180"/>
                  </a:cubicBezTo>
                  <a:lnTo>
                    <a:pt x="1727" y="4168"/>
                  </a:lnTo>
                  <a:close/>
                  <a:moveTo>
                    <a:pt x="5573" y="358"/>
                  </a:moveTo>
                  <a:cubicBezTo>
                    <a:pt x="5764" y="358"/>
                    <a:pt x="5930" y="525"/>
                    <a:pt x="5930" y="715"/>
                  </a:cubicBezTo>
                  <a:lnTo>
                    <a:pt x="5930" y="3501"/>
                  </a:lnTo>
                  <a:cubicBezTo>
                    <a:pt x="5930" y="3692"/>
                    <a:pt x="5764" y="3858"/>
                    <a:pt x="5573" y="3858"/>
                  </a:cubicBezTo>
                  <a:lnTo>
                    <a:pt x="4168" y="3858"/>
                  </a:lnTo>
                  <a:cubicBezTo>
                    <a:pt x="4144" y="3858"/>
                    <a:pt x="4097" y="3870"/>
                    <a:pt x="4085" y="3882"/>
                  </a:cubicBezTo>
                  <a:lnTo>
                    <a:pt x="2537" y="5001"/>
                  </a:lnTo>
                  <a:lnTo>
                    <a:pt x="2537" y="5001"/>
                  </a:lnTo>
                  <a:lnTo>
                    <a:pt x="2775" y="4049"/>
                  </a:lnTo>
                  <a:cubicBezTo>
                    <a:pt x="2787" y="4001"/>
                    <a:pt x="2775" y="3942"/>
                    <a:pt x="2739" y="3918"/>
                  </a:cubicBezTo>
                  <a:cubicBezTo>
                    <a:pt x="2716" y="3870"/>
                    <a:pt x="2668" y="3858"/>
                    <a:pt x="2608" y="3858"/>
                  </a:cubicBezTo>
                  <a:lnTo>
                    <a:pt x="692" y="3858"/>
                  </a:lnTo>
                  <a:cubicBezTo>
                    <a:pt x="501" y="3858"/>
                    <a:pt x="334" y="3692"/>
                    <a:pt x="334" y="3501"/>
                  </a:cubicBezTo>
                  <a:lnTo>
                    <a:pt x="334" y="715"/>
                  </a:lnTo>
                  <a:cubicBezTo>
                    <a:pt x="334" y="525"/>
                    <a:pt x="501" y="358"/>
                    <a:pt x="692" y="358"/>
                  </a:cubicBezTo>
                  <a:close/>
                  <a:moveTo>
                    <a:pt x="6287" y="1025"/>
                  </a:moveTo>
                  <a:cubicBezTo>
                    <a:pt x="6478" y="1025"/>
                    <a:pt x="6645" y="1191"/>
                    <a:pt x="6645" y="1382"/>
                  </a:cubicBezTo>
                  <a:lnTo>
                    <a:pt x="6645" y="4180"/>
                  </a:lnTo>
                  <a:lnTo>
                    <a:pt x="6633" y="4180"/>
                  </a:lnTo>
                  <a:cubicBezTo>
                    <a:pt x="6633" y="4382"/>
                    <a:pt x="6466" y="4537"/>
                    <a:pt x="6276" y="4537"/>
                  </a:cubicBezTo>
                  <a:lnTo>
                    <a:pt x="4871" y="4537"/>
                  </a:lnTo>
                  <a:cubicBezTo>
                    <a:pt x="4823" y="4537"/>
                    <a:pt x="4787" y="4561"/>
                    <a:pt x="4752" y="4597"/>
                  </a:cubicBezTo>
                  <a:cubicBezTo>
                    <a:pt x="4728" y="4632"/>
                    <a:pt x="4704" y="4692"/>
                    <a:pt x="4728" y="4727"/>
                  </a:cubicBezTo>
                  <a:lnTo>
                    <a:pt x="4847" y="5406"/>
                  </a:lnTo>
                  <a:lnTo>
                    <a:pt x="4847" y="5406"/>
                  </a:lnTo>
                  <a:lnTo>
                    <a:pt x="3656" y="4597"/>
                  </a:lnTo>
                  <a:lnTo>
                    <a:pt x="4251" y="4168"/>
                  </a:lnTo>
                  <a:lnTo>
                    <a:pt x="5585" y="4168"/>
                  </a:lnTo>
                  <a:cubicBezTo>
                    <a:pt x="5954" y="4168"/>
                    <a:pt x="6276" y="3858"/>
                    <a:pt x="6276" y="3489"/>
                  </a:cubicBezTo>
                  <a:lnTo>
                    <a:pt x="6276" y="1025"/>
                  </a:lnTo>
                  <a:close/>
                  <a:moveTo>
                    <a:pt x="692" y="1"/>
                  </a:moveTo>
                  <a:cubicBezTo>
                    <a:pt x="322" y="1"/>
                    <a:pt x="1" y="310"/>
                    <a:pt x="1" y="691"/>
                  </a:cubicBezTo>
                  <a:lnTo>
                    <a:pt x="1" y="3465"/>
                  </a:lnTo>
                  <a:cubicBezTo>
                    <a:pt x="1" y="3846"/>
                    <a:pt x="322" y="4156"/>
                    <a:pt x="692" y="4156"/>
                  </a:cubicBezTo>
                  <a:lnTo>
                    <a:pt x="1406" y="4156"/>
                  </a:lnTo>
                  <a:lnTo>
                    <a:pt x="1406" y="4168"/>
                  </a:lnTo>
                  <a:cubicBezTo>
                    <a:pt x="1406" y="4537"/>
                    <a:pt x="1715" y="4858"/>
                    <a:pt x="2085" y="4858"/>
                  </a:cubicBezTo>
                  <a:lnTo>
                    <a:pt x="2227" y="4858"/>
                  </a:lnTo>
                  <a:lnTo>
                    <a:pt x="2168" y="5120"/>
                  </a:lnTo>
                  <a:cubicBezTo>
                    <a:pt x="2132" y="5228"/>
                    <a:pt x="2180" y="5335"/>
                    <a:pt x="2263" y="5394"/>
                  </a:cubicBezTo>
                  <a:cubicBezTo>
                    <a:pt x="2311" y="5418"/>
                    <a:pt x="2358" y="5430"/>
                    <a:pt x="2406" y="5430"/>
                  </a:cubicBezTo>
                  <a:cubicBezTo>
                    <a:pt x="2442" y="5430"/>
                    <a:pt x="2501" y="5418"/>
                    <a:pt x="2549" y="5394"/>
                  </a:cubicBezTo>
                  <a:lnTo>
                    <a:pt x="3263" y="4870"/>
                  </a:lnTo>
                  <a:lnTo>
                    <a:pt x="3430" y="4870"/>
                  </a:lnTo>
                  <a:lnTo>
                    <a:pt x="4787" y="5775"/>
                  </a:lnTo>
                  <a:cubicBezTo>
                    <a:pt x="4823" y="5811"/>
                    <a:pt x="4871" y="5823"/>
                    <a:pt x="4918" y="5823"/>
                  </a:cubicBezTo>
                  <a:cubicBezTo>
                    <a:pt x="4954" y="5823"/>
                    <a:pt x="5002" y="5811"/>
                    <a:pt x="5049" y="5775"/>
                  </a:cubicBezTo>
                  <a:cubicBezTo>
                    <a:pt x="5144" y="5716"/>
                    <a:pt x="5180" y="5632"/>
                    <a:pt x="5156" y="5525"/>
                  </a:cubicBezTo>
                  <a:lnTo>
                    <a:pt x="5049" y="4870"/>
                  </a:lnTo>
                  <a:lnTo>
                    <a:pt x="6252" y="4870"/>
                  </a:lnTo>
                  <a:cubicBezTo>
                    <a:pt x="6633" y="4870"/>
                    <a:pt x="6942" y="4561"/>
                    <a:pt x="6942" y="4180"/>
                  </a:cubicBezTo>
                  <a:lnTo>
                    <a:pt x="6942" y="1406"/>
                  </a:lnTo>
                  <a:cubicBezTo>
                    <a:pt x="6954" y="1013"/>
                    <a:pt x="6645" y="703"/>
                    <a:pt x="6276" y="703"/>
                  </a:cubicBezTo>
                  <a:cubicBezTo>
                    <a:pt x="6252" y="310"/>
                    <a:pt x="5954" y="1"/>
                    <a:pt x="5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556;p63"/>
            <p:cNvSpPr/>
            <p:nvPr/>
          </p:nvSpPr>
          <p:spPr>
            <a:xfrm>
              <a:off x="3329432" y="2004344"/>
              <a:ext cx="26928" cy="10249"/>
            </a:xfrm>
            <a:custGeom>
              <a:avLst/>
              <a:gdLst/>
              <a:ahLst/>
              <a:cxnLst/>
              <a:rect l="l" t="t" r="r" b="b"/>
              <a:pathLst>
                <a:path w="846" h="322" extrusionOk="0">
                  <a:moveTo>
                    <a:pt x="167" y="0"/>
                  </a:moveTo>
                  <a:cubicBezTo>
                    <a:pt x="72" y="0"/>
                    <a:pt x="0" y="72"/>
                    <a:pt x="0" y="167"/>
                  </a:cubicBezTo>
                  <a:cubicBezTo>
                    <a:pt x="0" y="250"/>
                    <a:pt x="72" y="322"/>
                    <a:pt x="167" y="322"/>
                  </a:cubicBezTo>
                  <a:lnTo>
                    <a:pt x="679" y="322"/>
                  </a:lnTo>
                  <a:cubicBezTo>
                    <a:pt x="774" y="322"/>
                    <a:pt x="846" y="250"/>
                    <a:pt x="846" y="167"/>
                  </a:cubicBezTo>
                  <a:cubicBezTo>
                    <a:pt x="846" y="72"/>
                    <a:pt x="774"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557;p63"/>
            <p:cNvSpPr/>
            <p:nvPr/>
          </p:nvSpPr>
          <p:spPr>
            <a:xfrm>
              <a:off x="3368074" y="2004344"/>
              <a:ext cx="82663" cy="10249"/>
            </a:xfrm>
            <a:custGeom>
              <a:avLst/>
              <a:gdLst/>
              <a:ahLst/>
              <a:cxnLst/>
              <a:rect l="l" t="t" r="r" b="b"/>
              <a:pathLst>
                <a:path w="2597" h="322" extrusionOk="0">
                  <a:moveTo>
                    <a:pt x="167" y="0"/>
                  </a:moveTo>
                  <a:cubicBezTo>
                    <a:pt x="84" y="0"/>
                    <a:pt x="1" y="72"/>
                    <a:pt x="1" y="167"/>
                  </a:cubicBezTo>
                  <a:cubicBezTo>
                    <a:pt x="1" y="250"/>
                    <a:pt x="84" y="322"/>
                    <a:pt x="167" y="322"/>
                  </a:cubicBezTo>
                  <a:lnTo>
                    <a:pt x="2430" y="322"/>
                  </a:lnTo>
                  <a:cubicBezTo>
                    <a:pt x="2525" y="322"/>
                    <a:pt x="2596" y="250"/>
                    <a:pt x="2596" y="167"/>
                  </a:cubicBezTo>
                  <a:cubicBezTo>
                    <a:pt x="2596" y="72"/>
                    <a:pt x="2525" y="0"/>
                    <a:pt x="2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558;p63"/>
            <p:cNvSpPr/>
            <p:nvPr/>
          </p:nvSpPr>
          <p:spPr>
            <a:xfrm>
              <a:off x="3329432" y="2031622"/>
              <a:ext cx="121304" cy="10631"/>
            </a:xfrm>
            <a:custGeom>
              <a:avLst/>
              <a:gdLst/>
              <a:ahLst/>
              <a:cxnLst/>
              <a:rect l="l" t="t" r="r" b="b"/>
              <a:pathLst>
                <a:path w="3811" h="334" extrusionOk="0">
                  <a:moveTo>
                    <a:pt x="167" y="1"/>
                  </a:moveTo>
                  <a:cubicBezTo>
                    <a:pt x="72" y="1"/>
                    <a:pt x="0" y="84"/>
                    <a:pt x="0" y="167"/>
                  </a:cubicBezTo>
                  <a:cubicBezTo>
                    <a:pt x="0" y="263"/>
                    <a:pt x="72" y="334"/>
                    <a:pt x="167" y="334"/>
                  </a:cubicBezTo>
                  <a:lnTo>
                    <a:pt x="3644" y="334"/>
                  </a:lnTo>
                  <a:cubicBezTo>
                    <a:pt x="3739" y="334"/>
                    <a:pt x="3810" y="263"/>
                    <a:pt x="3810" y="167"/>
                  </a:cubicBezTo>
                  <a:cubicBezTo>
                    <a:pt x="3810" y="84"/>
                    <a:pt x="3739" y="1"/>
                    <a:pt x="3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559;p63"/>
            <p:cNvSpPr/>
            <p:nvPr/>
          </p:nvSpPr>
          <p:spPr>
            <a:xfrm>
              <a:off x="3329432" y="2059664"/>
              <a:ext cx="82249" cy="10663"/>
            </a:xfrm>
            <a:custGeom>
              <a:avLst/>
              <a:gdLst/>
              <a:ahLst/>
              <a:cxnLst/>
              <a:rect l="l" t="t" r="r" b="b"/>
              <a:pathLst>
                <a:path w="2584" h="335" extrusionOk="0">
                  <a:moveTo>
                    <a:pt x="155" y="1"/>
                  </a:moveTo>
                  <a:cubicBezTo>
                    <a:pt x="72" y="1"/>
                    <a:pt x="0" y="72"/>
                    <a:pt x="0" y="167"/>
                  </a:cubicBezTo>
                  <a:cubicBezTo>
                    <a:pt x="0" y="251"/>
                    <a:pt x="72" y="334"/>
                    <a:pt x="155" y="334"/>
                  </a:cubicBezTo>
                  <a:lnTo>
                    <a:pt x="2429" y="334"/>
                  </a:lnTo>
                  <a:cubicBezTo>
                    <a:pt x="2513" y="334"/>
                    <a:pt x="2584" y="251"/>
                    <a:pt x="2584" y="167"/>
                  </a:cubicBezTo>
                  <a:cubicBezTo>
                    <a:pt x="2584" y="72"/>
                    <a:pt x="2513" y="1"/>
                    <a:pt x="2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560;p63"/>
            <p:cNvSpPr/>
            <p:nvPr/>
          </p:nvSpPr>
          <p:spPr>
            <a:xfrm>
              <a:off x="3423777" y="2059664"/>
              <a:ext cx="26960" cy="10663"/>
            </a:xfrm>
            <a:custGeom>
              <a:avLst/>
              <a:gdLst/>
              <a:ahLst/>
              <a:cxnLst/>
              <a:rect l="l" t="t" r="r" b="b"/>
              <a:pathLst>
                <a:path w="847" h="335" extrusionOk="0">
                  <a:moveTo>
                    <a:pt x="156" y="1"/>
                  </a:moveTo>
                  <a:cubicBezTo>
                    <a:pt x="72" y="1"/>
                    <a:pt x="1" y="72"/>
                    <a:pt x="1" y="167"/>
                  </a:cubicBezTo>
                  <a:cubicBezTo>
                    <a:pt x="1" y="251"/>
                    <a:pt x="72" y="334"/>
                    <a:pt x="156" y="334"/>
                  </a:cubicBezTo>
                  <a:lnTo>
                    <a:pt x="680" y="334"/>
                  </a:lnTo>
                  <a:cubicBezTo>
                    <a:pt x="775" y="334"/>
                    <a:pt x="846" y="251"/>
                    <a:pt x="846" y="167"/>
                  </a:cubicBezTo>
                  <a:cubicBezTo>
                    <a:pt x="846" y="72"/>
                    <a:pt x="775" y="1"/>
                    <a:pt x="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13565;p63"/>
          <p:cNvGrpSpPr/>
          <p:nvPr/>
        </p:nvGrpSpPr>
        <p:grpSpPr>
          <a:xfrm>
            <a:off x="2819400" y="2800350"/>
            <a:ext cx="416649" cy="325597"/>
            <a:chOff x="5626763" y="2013829"/>
            <a:chExt cx="351722" cy="274788"/>
          </a:xfrm>
        </p:grpSpPr>
        <p:sp>
          <p:nvSpPr>
            <p:cNvPr id="58" name="Google Shape;13566;p63"/>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567;p63"/>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568;p63"/>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569;p63"/>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570;p63"/>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571;p63"/>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572;p63"/>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573;p63"/>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574;p63"/>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575;p63"/>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Google Shape;103;p24"/>
          <p:cNvSpPr txBox="1">
            <a:spLocks noGrp="1"/>
          </p:cNvSpPr>
          <p:nvPr>
            <p:ph type="subTitle" idx="1"/>
          </p:nvPr>
        </p:nvSpPr>
        <p:spPr>
          <a:xfrm>
            <a:off x="5181600" y="819150"/>
            <a:ext cx="3581400" cy="3352800"/>
          </a:xfrm>
          <a:prstGeom prst="rect">
            <a:avLst/>
          </a:prstGeom>
        </p:spPr>
        <p:txBody>
          <a:bodyPr spcFirstLastPara="1" wrap="square" lIns="91425" tIns="91425" rIns="91425" bIns="91425" anchor="t" anchorCtr="0">
            <a:noAutofit/>
          </a:bodyPr>
          <a:lstStyle/>
          <a:p>
            <a:pPr marL="0" lvl="0" indent="0" algn="l"/>
            <a:r>
              <a:rPr lang="en-CA" sz="1600" b="1" dirty="0">
                <a:latin typeface="Cambria" pitchFamily="18" charset="0"/>
                <a:ea typeface="Cambria" pitchFamily="18" charset="0"/>
              </a:rPr>
              <a:t>A Sample Deployment Tool Study</a:t>
            </a:r>
            <a:endParaRPr lang="en-US" sz="1600" b="1" dirty="0">
              <a:latin typeface="Cambria" pitchFamily="18" charset="0"/>
              <a:ea typeface="Cambria" pitchFamily="18" charset="0"/>
            </a:endParaRPr>
          </a:p>
          <a:p>
            <a:pPr marL="0" lvl="0" indent="0" algn="l"/>
            <a:endParaRPr lang="en-US" sz="1600" dirty="0">
              <a:latin typeface="Cambria" pitchFamily="18" charset="0"/>
              <a:ea typeface="Cambria" pitchFamily="18" charset="0"/>
            </a:endParaRPr>
          </a:p>
          <a:p>
            <a:pPr marL="0" lvl="0" indent="0" algn="l"/>
            <a:r>
              <a:rPr lang="en-US" dirty="0">
                <a:latin typeface="Cambria" pitchFamily="18" charset="0"/>
                <a:ea typeface="Cambria" pitchFamily="18" charset="0"/>
              </a:rPr>
              <a:t>Oracle Data Mining (O</a:t>
            </a:r>
            <a:r>
              <a:rPr lang="en" dirty="0">
                <a:latin typeface="Cambria" pitchFamily="18" charset="0"/>
                <a:ea typeface="Cambria" pitchFamily="18" charset="0"/>
              </a:rPr>
              <a:t>DM )Scoring Engine used for exporting and importing models from one environment to another using impdp, expdp utility.</a:t>
            </a:r>
          </a:p>
          <a:p>
            <a:pPr marL="0" lvl="0" indent="0" algn="l"/>
            <a:r>
              <a:rPr lang="en" dirty="0">
                <a:latin typeface="Cambria" pitchFamily="18" charset="0"/>
                <a:ea typeface="Cambria" pitchFamily="18" charset="0"/>
              </a:rPr>
              <a:t>ODM interfaces has also calls that is used for import export models.</a:t>
            </a:r>
          </a:p>
          <a:p>
            <a:pPr marL="0" lvl="0" indent="0" algn="l"/>
            <a:r>
              <a:rPr lang="en" dirty="0">
                <a:latin typeface="Cambria" pitchFamily="18" charset="0"/>
                <a:ea typeface="Cambria" pitchFamily="18" charset="0"/>
              </a:rPr>
              <a:t>DBMS_DATA_MINING.export_model()</a:t>
            </a:r>
          </a:p>
          <a:p>
            <a:pPr marL="0" indent="0" algn="l"/>
            <a:r>
              <a:rPr lang="en" dirty="0">
                <a:latin typeface="Cambria" pitchFamily="18" charset="0"/>
                <a:ea typeface="Cambria" pitchFamily="18" charset="0"/>
              </a:rPr>
              <a:t>DBMS_DATA_MINING.import_model()</a:t>
            </a:r>
          </a:p>
          <a:p>
            <a:pPr marL="0" lvl="0" indent="0" algn="l"/>
            <a:endParaRPr lang="en" sz="1600" dirty="0">
              <a:latin typeface="Cambria" pitchFamily="18" charset="0"/>
              <a:ea typeface="Cambria" pitchFamily="18" charset="0"/>
            </a:endParaRPr>
          </a:p>
        </p:txBody>
      </p:sp>
      <p:sp>
        <p:nvSpPr>
          <p:cNvPr id="111624" name="AutoShape 8" descr="Microsoft Azure in 400 Words or Few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45412" name="Picture 4" descr="Create a Data Miner Workflow"/>
          <p:cNvPicPr>
            <a:picLocks noChangeAspect="1" noChangeArrowheads="1"/>
          </p:cNvPicPr>
          <p:nvPr/>
        </p:nvPicPr>
        <p:blipFill>
          <a:blip r:embed="rId3"/>
          <a:srcRect/>
          <a:stretch>
            <a:fillRect/>
          </a:stretch>
        </p:blipFill>
        <p:spPr bwMode="auto">
          <a:xfrm>
            <a:off x="152400" y="514350"/>
            <a:ext cx="4724400" cy="411480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1"/>
        <p:cNvGrpSpPr/>
        <p:nvPr/>
      </p:nvGrpSpPr>
      <p:grpSpPr>
        <a:xfrm>
          <a:off x="0" y="0"/>
          <a:ext cx="0" cy="0"/>
          <a:chOff x="0" y="0"/>
          <a:chExt cx="0" cy="0"/>
        </a:xfrm>
      </p:grpSpPr>
      <p:sp>
        <p:nvSpPr>
          <p:cNvPr id="1792" name="Google Shape;1792;p47"/>
          <p:cNvSpPr txBox="1">
            <a:spLocks noGrp="1"/>
          </p:cNvSpPr>
          <p:nvPr>
            <p:ph type="title"/>
          </p:nvPr>
        </p:nvSpPr>
        <p:spPr>
          <a:xfrm>
            <a:off x="152400" y="285751"/>
            <a:ext cx="8839200" cy="762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dirty="0">
                <a:latin typeface="Cambria" pitchFamily="18" charset="0"/>
                <a:ea typeface="Cambria" pitchFamily="18" charset="0"/>
              </a:rPr>
              <a:t>ALTERNATIVE DATA SCIENCE PROJECT MANAGEMENT METHODOLOGIES</a:t>
            </a:r>
            <a:endParaRPr sz="2000">
              <a:latin typeface="Cambria" pitchFamily="18" charset="0"/>
              <a:ea typeface="Cambria" pitchFamily="18" charset="0"/>
            </a:endParaRPr>
          </a:p>
        </p:txBody>
      </p:sp>
      <p:pic>
        <p:nvPicPr>
          <p:cNvPr id="1793" name="Google Shape;1793;p47"/>
          <p:cNvPicPr preferRelativeResize="0"/>
          <p:nvPr/>
        </p:nvPicPr>
        <p:blipFill>
          <a:blip r:embed="rId4">
            <a:alphaModFix/>
          </a:blip>
          <a:stretch>
            <a:fillRect/>
          </a:stretch>
        </p:blipFill>
        <p:spPr>
          <a:xfrm>
            <a:off x="0" y="1657350"/>
            <a:ext cx="2362200" cy="1840476"/>
          </a:xfrm>
          <a:prstGeom prst="rect">
            <a:avLst/>
          </a:prstGeom>
          <a:noFill/>
          <a:ln>
            <a:noFill/>
          </a:ln>
        </p:spPr>
      </p:pic>
      <p:pic>
        <p:nvPicPr>
          <p:cNvPr id="1794" name="Google Shape;1794;p47"/>
          <p:cNvPicPr preferRelativeResize="0"/>
          <p:nvPr/>
        </p:nvPicPr>
        <p:blipFill rotWithShape="1">
          <a:blip r:embed="rId5">
            <a:alphaModFix/>
          </a:blip>
          <a:srcRect l="25302" r="25297"/>
          <a:stretch/>
        </p:blipFill>
        <p:spPr>
          <a:xfrm>
            <a:off x="2133600" y="1352550"/>
            <a:ext cx="2845450" cy="3087624"/>
          </a:xfrm>
          <a:prstGeom prst="rect">
            <a:avLst/>
          </a:prstGeom>
          <a:noFill/>
          <a:ln>
            <a:noFill/>
          </a:ln>
        </p:spPr>
      </p:pic>
      <p:sp>
        <p:nvSpPr>
          <p:cNvPr id="6" name="Google Shape;754;p38"/>
          <p:cNvSpPr txBox="1">
            <a:spLocks/>
          </p:cNvSpPr>
          <p:nvPr/>
        </p:nvSpPr>
        <p:spPr>
          <a:xfrm>
            <a:off x="4800600" y="1657350"/>
            <a:ext cx="3352800" cy="1219200"/>
          </a:xfrm>
          <a:prstGeom prst="rect">
            <a:avLst/>
          </a:prstGeom>
          <a:noFill/>
          <a:ln>
            <a:no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chemeClr val="lt2"/>
              </a:buClr>
              <a:buSzPts val="3000"/>
              <a:buFont typeface="Rajdhani"/>
              <a:buNone/>
              <a:tabLst/>
              <a:defRPr/>
            </a:pPr>
            <a:endParaRPr kumimoji="0" lang="en-US" sz="1600" b="1"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a:p>
            <a:pPr marL="0" marR="0" lvl="0" indent="0" defTabSz="914400" rtl="0" eaLnBrk="1" fontAlgn="auto" latinLnBrk="0" hangingPunct="1">
              <a:lnSpc>
                <a:spcPct val="100000"/>
              </a:lnSpc>
              <a:spcBef>
                <a:spcPts val="0"/>
              </a:spcBef>
              <a:spcAft>
                <a:spcPts val="0"/>
              </a:spcAft>
              <a:buClr>
                <a:schemeClr val="lt2"/>
              </a:buClr>
              <a:buSzPts val="3000"/>
              <a:buFont typeface="Rajdhani"/>
              <a:buNone/>
              <a:tabLst/>
              <a:defRPr/>
            </a:pPr>
            <a:endParaRPr lang="en-US" sz="1600" b="1" dirty="0">
              <a:solidFill>
                <a:schemeClr val="lt2"/>
              </a:solidFill>
              <a:latin typeface="Cambria" pitchFamily="18" charset="0"/>
              <a:ea typeface="Cambria" pitchFamily="18" charset="0"/>
              <a:cs typeface="Rajdhani"/>
              <a:sym typeface="Rajdhani"/>
            </a:endParaRPr>
          </a:p>
          <a:p>
            <a:pPr marL="0" marR="0" lvl="0" indent="0" defTabSz="914400" rtl="0" eaLnBrk="1" fontAlgn="auto" latinLnBrk="0" hangingPunct="1">
              <a:lnSpc>
                <a:spcPct val="100000"/>
              </a:lnSpc>
              <a:spcBef>
                <a:spcPts val="0"/>
              </a:spcBef>
              <a:spcAft>
                <a:spcPts val="0"/>
              </a:spcAft>
              <a:buClr>
                <a:schemeClr val="lt2"/>
              </a:buClr>
              <a:buSzPts val="3000"/>
              <a:buFont typeface="Rajdhani"/>
              <a:buNone/>
              <a:tabLst/>
              <a:defRPr/>
            </a:pPr>
            <a:r>
              <a:rPr kumimoji="0" lang="en-US" sz="1600" b="1"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rPr>
              <a:t>SEMMA</a:t>
            </a:r>
          </a:p>
          <a:p>
            <a:pPr lvl="0">
              <a:buClr>
                <a:schemeClr val="lt2"/>
              </a:buClr>
              <a:buSzPts val="3000"/>
            </a:pPr>
            <a:r>
              <a:rPr lang="en-US" sz="1200" dirty="0">
                <a:solidFill>
                  <a:schemeClr val="lt2"/>
                </a:solidFill>
                <a:latin typeface="Cambria" pitchFamily="18" charset="0"/>
                <a:ea typeface="Cambria" pitchFamily="18" charset="0"/>
                <a:cs typeface="Rajdhani"/>
                <a:sym typeface="Rajdhani"/>
              </a:rPr>
              <a:t>Sample, Explore, Modify, Model and Access</a:t>
            </a:r>
            <a:endParaRPr kumimoji="0" lang="en-US" sz="1200"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a:p>
            <a:pPr marL="0" marR="0" lvl="0" indent="0" defTabSz="914400" rtl="0" eaLnBrk="1" fontAlgn="auto" latinLnBrk="0" hangingPunct="1">
              <a:lnSpc>
                <a:spcPct val="100000"/>
              </a:lnSpc>
              <a:spcBef>
                <a:spcPts val="0"/>
              </a:spcBef>
              <a:spcAft>
                <a:spcPts val="0"/>
              </a:spcAft>
              <a:buClr>
                <a:schemeClr val="lt2"/>
              </a:buClr>
              <a:buSzPts val="3000"/>
              <a:buFont typeface="Rajdhani"/>
              <a:buNone/>
              <a:tabLst/>
              <a:defRPr/>
            </a:pPr>
            <a:r>
              <a:rPr lang="en-US" sz="1600" b="1" dirty="0">
                <a:solidFill>
                  <a:schemeClr val="lt2"/>
                </a:solidFill>
                <a:latin typeface="Cambria" pitchFamily="18" charset="0"/>
                <a:ea typeface="Cambria" pitchFamily="18" charset="0"/>
                <a:cs typeface="Rajdhani"/>
                <a:sym typeface="Rajdhani"/>
              </a:rPr>
              <a:t>KDD</a:t>
            </a:r>
          </a:p>
          <a:p>
            <a:pPr lvl="0">
              <a:buClr>
                <a:schemeClr val="lt2"/>
              </a:buClr>
              <a:buSzPts val="3000"/>
            </a:pPr>
            <a:r>
              <a:rPr lang="en-US" sz="1200" dirty="0">
                <a:solidFill>
                  <a:schemeClr val="lt2"/>
                </a:solidFill>
                <a:latin typeface="Cambria" pitchFamily="18" charset="0"/>
                <a:ea typeface="Cambria" pitchFamily="18" charset="0"/>
                <a:cs typeface="Rajdhani"/>
                <a:sym typeface="Rajdhani"/>
              </a:rPr>
              <a:t>Knowledge Discovery in Databases</a:t>
            </a:r>
          </a:p>
          <a:p>
            <a:pPr lvl="0">
              <a:buClr>
                <a:schemeClr val="lt2"/>
              </a:buClr>
              <a:buSzPts val="3000"/>
            </a:pPr>
            <a:endParaRPr kumimoji="0" lang="en-US" sz="1200" b="0"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a:p>
            <a:pPr lvl="0">
              <a:buClr>
                <a:schemeClr val="lt2"/>
              </a:buClr>
              <a:buSzPts val="3000"/>
            </a:pPr>
            <a:endParaRPr lang="en-US" sz="1200" dirty="0">
              <a:solidFill>
                <a:schemeClr val="lt2"/>
              </a:solidFill>
              <a:latin typeface="Cambria" pitchFamily="18" charset="0"/>
              <a:ea typeface="Cambria" pitchFamily="18" charset="0"/>
              <a:cs typeface="Rajdhani"/>
              <a:sym typeface="Rajdhani"/>
            </a:endParaRPr>
          </a:p>
          <a:p>
            <a:pPr lvl="0">
              <a:buClr>
                <a:schemeClr val="lt2"/>
              </a:buClr>
              <a:buSzPts val="3000"/>
            </a:pPr>
            <a:endParaRPr kumimoji="0" lang="en-US" sz="1200" b="0"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a:p>
            <a:pPr lvl="0">
              <a:buClr>
                <a:schemeClr val="lt2"/>
              </a:buClr>
              <a:buSzPts val="3000"/>
            </a:pPr>
            <a:endParaRPr kumimoji="0" lang="en-US" sz="1200" b="0"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p:txBody>
      </p:sp>
      <p:pic>
        <p:nvPicPr>
          <p:cNvPr id="40962" name="Picture 2" descr="https://miro.medium.com/max/542/1*1MmHpiE1gX18BTVjbnkwkg.png"/>
          <p:cNvPicPr>
            <a:picLocks noChangeAspect="1" noChangeArrowheads="1"/>
          </p:cNvPicPr>
          <p:nvPr/>
        </p:nvPicPr>
        <p:blipFill>
          <a:blip r:embed="rId6"/>
          <a:srcRect/>
          <a:stretch>
            <a:fillRect/>
          </a:stretch>
        </p:blipFill>
        <p:spPr bwMode="auto">
          <a:xfrm>
            <a:off x="4800600" y="3562350"/>
            <a:ext cx="4191000" cy="1428751"/>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Google Shape;103;p24"/>
          <p:cNvSpPr txBox="1">
            <a:spLocks noGrp="1"/>
          </p:cNvSpPr>
          <p:nvPr>
            <p:ph type="subTitle" idx="1"/>
          </p:nvPr>
        </p:nvSpPr>
        <p:spPr>
          <a:xfrm>
            <a:off x="228600" y="285750"/>
            <a:ext cx="5791200" cy="381000"/>
          </a:xfrm>
          <a:prstGeom prst="rect">
            <a:avLst/>
          </a:prstGeom>
        </p:spPr>
        <p:txBody>
          <a:bodyPr spcFirstLastPara="1" wrap="square" lIns="91425" tIns="91425" rIns="91425" bIns="91425" anchor="t" anchorCtr="0">
            <a:noAutofit/>
          </a:bodyPr>
          <a:lstStyle/>
          <a:p>
            <a:pPr marL="0" lvl="0" indent="0" algn="l"/>
            <a:r>
              <a:rPr lang="en-US" b="1" dirty="0">
                <a:latin typeface="Cambria" pitchFamily="18" charset="0"/>
                <a:ea typeface="Cambria" pitchFamily="18" charset="0"/>
              </a:rPr>
              <a:t>Combining CRISP - DM with Agile, will yield best results</a:t>
            </a:r>
            <a:endParaRPr lang="en" b="1" dirty="0">
              <a:latin typeface="Cambria" pitchFamily="18" charset="0"/>
              <a:ea typeface="Cambria" pitchFamily="18" charset="0"/>
              <a:cs typeface="Fira Sans Condensed Light"/>
              <a:sym typeface="Fira Sans Condensed Light"/>
            </a:endParaRPr>
          </a:p>
        </p:txBody>
      </p:sp>
      <p:pic>
        <p:nvPicPr>
          <p:cNvPr id="1026" name="Picture 2" descr="CRISP-DM Agile">
            <a:extLst>
              <a:ext uri="{FF2B5EF4-FFF2-40B4-BE49-F238E27FC236}">
                <a16:creationId xmlns:a16="http://schemas.microsoft.com/office/drawing/2014/main" id="{3A4558C5-810D-3EE7-3015-35FDDF8D5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833438"/>
            <a:ext cx="5715000" cy="3476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799" name="Google Shape;1799;p48"/>
          <p:cNvSpPr txBox="1">
            <a:spLocks noGrp="1"/>
          </p:cNvSpPr>
          <p:nvPr>
            <p:ph type="body" idx="1"/>
          </p:nvPr>
        </p:nvSpPr>
        <p:spPr>
          <a:xfrm>
            <a:off x="838200" y="1581150"/>
            <a:ext cx="7704000" cy="1800275"/>
          </a:xfrm>
          <a:prstGeom prst="rect">
            <a:avLst/>
          </a:prstGeom>
          <a:noFill/>
        </p:spPr>
        <p:txBody>
          <a:bodyPr spcFirstLastPara="1" wrap="square" lIns="91425" tIns="91425" rIns="91425" bIns="91425" anchor="t" anchorCtr="0">
            <a:noAutofit/>
          </a:bodyPr>
          <a:lstStyle/>
          <a:p>
            <a:pPr>
              <a:buClr>
                <a:schemeClr val="lt2"/>
              </a:buClr>
              <a:buFont typeface="Fira Sans Condensed Light"/>
              <a:buChar char="●"/>
            </a:pPr>
            <a:endParaRPr lang="en-US" dirty="0">
              <a:latin typeface="Cambria" pitchFamily="18" charset="0"/>
              <a:ea typeface="Cambria" pitchFamily="18" charset="0"/>
              <a:hlinkClick r:id="rId3"/>
            </a:endParaRPr>
          </a:p>
          <a:p>
            <a:pPr>
              <a:buClr>
                <a:schemeClr val="lt2"/>
              </a:buClr>
              <a:buFont typeface="Fira Sans Condensed Light"/>
              <a:buChar char="●"/>
            </a:pPr>
            <a:r>
              <a:rPr lang="en-US" dirty="0">
                <a:latin typeface="Cambria" pitchFamily="18" charset="0"/>
                <a:ea typeface="Cambria" pitchFamily="18" charset="0"/>
                <a:hlinkClick r:id="rId3"/>
              </a:rPr>
              <a:t>https://www.datascience-pm.com/crisp-dm-2/</a:t>
            </a:r>
            <a:endParaRPr lang="en-US" dirty="0">
              <a:latin typeface="Cambria" pitchFamily="18" charset="0"/>
              <a:ea typeface="Cambria" pitchFamily="18" charset="0"/>
            </a:endParaRPr>
          </a:p>
          <a:p>
            <a:pPr>
              <a:buClr>
                <a:schemeClr val="lt2"/>
              </a:buClr>
              <a:buFont typeface="Fira Sans Condensed Light"/>
              <a:buChar char="●"/>
            </a:pPr>
            <a:r>
              <a:rPr lang="en-US" dirty="0">
                <a:latin typeface="Cambria" pitchFamily="18" charset="0"/>
                <a:ea typeface="Cambria" pitchFamily="18" charset="0"/>
                <a:hlinkClick r:id="rId4"/>
              </a:rPr>
              <a:t>https://www.the-modeling-agency.com/crisp-dm.pdf</a:t>
            </a:r>
            <a:endParaRPr lang="en-US" dirty="0">
              <a:latin typeface="Cambria" pitchFamily="18" charset="0"/>
              <a:ea typeface="Cambria" pitchFamily="18" charset="0"/>
            </a:endParaRPr>
          </a:p>
          <a:p>
            <a:pPr>
              <a:buClr>
                <a:schemeClr val="lt2"/>
              </a:buClr>
              <a:buFont typeface="Fira Sans Condensed Light"/>
              <a:buChar char="●"/>
            </a:pPr>
            <a:r>
              <a:rPr lang="en-US" dirty="0">
                <a:latin typeface="Cambria" pitchFamily="18" charset="0"/>
                <a:ea typeface="Cambria" pitchFamily="18" charset="0"/>
                <a:hlinkClick r:id="rId5"/>
              </a:rPr>
              <a:t>https://www.ibm.com/docs/en/spss-modeler/SaaS?topic=dm-crisp-help-overview</a:t>
            </a:r>
            <a:endParaRPr lang="en-US" dirty="0">
              <a:latin typeface="Cambria" pitchFamily="18" charset="0"/>
              <a:ea typeface="Cambria" pitchFamily="18" charset="0"/>
            </a:endParaRPr>
          </a:p>
          <a:p>
            <a:pPr>
              <a:buClr>
                <a:schemeClr val="lt2"/>
              </a:buClr>
              <a:buFont typeface="Fira Sans Condensed Light"/>
              <a:buChar char="●"/>
            </a:pPr>
            <a:r>
              <a:rPr lang="en-US" dirty="0">
                <a:latin typeface="Cambria" pitchFamily="18" charset="0"/>
                <a:ea typeface="Cambria" pitchFamily="18" charset="0"/>
                <a:hlinkClick r:id="rId6"/>
              </a:rPr>
              <a:t>https://www.sv-europe.com/crisp-dm-methodology/</a:t>
            </a:r>
            <a:endParaRPr lang="en-US" dirty="0">
              <a:latin typeface="Cambria" pitchFamily="18" charset="0"/>
              <a:ea typeface="Cambria" pitchFamily="18" charset="0"/>
            </a:endParaRPr>
          </a:p>
          <a:p>
            <a:pPr>
              <a:buClr>
                <a:schemeClr val="lt2"/>
              </a:buClr>
              <a:buFont typeface="Fira Sans Condensed Light"/>
              <a:buChar char="●"/>
            </a:pPr>
            <a:r>
              <a:rPr lang="en-US" dirty="0">
                <a:latin typeface="Cambria" pitchFamily="18" charset="0"/>
                <a:ea typeface="Cambria" pitchFamily="18" charset="0"/>
                <a:hlinkClick r:id="rId7"/>
              </a:rPr>
              <a:t>https://docs.oracle.com/en/database/oracle/oracle-database/19/tutorial-create-dm-workflow/index.html</a:t>
            </a:r>
            <a:endParaRPr lang="en-US" dirty="0">
              <a:latin typeface="Cambria" pitchFamily="18" charset="0"/>
              <a:ea typeface="Cambria" pitchFamily="18" charset="0"/>
            </a:endParaRPr>
          </a:p>
          <a:p>
            <a:pPr>
              <a:buClr>
                <a:schemeClr val="lt2"/>
              </a:buClr>
              <a:buFont typeface="Fira Sans Condensed Light"/>
              <a:buChar char="●"/>
            </a:pPr>
            <a:endParaRPr lang="en-US" dirty="0">
              <a:latin typeface="Cambria" pitchFamily="18" charset="0"/>
              <a:ea typeface="Cambria" pitchFamily="18" charset="0"/>
            </a:endParaRPr>
          </a:p>
          <a:p>
            <a:pPr>
              <a:buClr>
                <a:schemeClr val="lt2"/>
              </a:buClr>
              <a:buFont typeface="Fira Sans Condensed Light"/>
              <a:buChar char="●"/>
            </a:pPr>
            <a:endParaRPr lang="en-US" dirty="0">
              <a:latin typeface="Cambria" pitchFamily="18" charset="0"/>
              <a:ea typeface="Cambria" pitchFamily="18" charset="0"/>
            </a:endParaRPr>
          </a:p>
          <a:p>
            <a:pPr>
              <a:buClr>
                <a:schemeClr val="lt2"/>
              </a:buClr>
              <a:buFont typeface="Fira Sans Condensed Light"/>
              <a:buChar char="●"/>
            </a:pPr>
            <a:endParaRPr lang="en-US" dirty="0">
              <a:latin typeface="Cambria" pitchFamily="18" charset="0"/>
              <a:ea typeface="Cambria" pitchFamily="18" charset="0"/>
            </a:endParaRPr>
          </a:p>
          <a:p>
            <a:pPr>
              <a:buClr>
                <a:schemeClr val="lt2"/>
              </a:buClr>
              <a:buFont typeface="Fira Sans Condensed Light"/>
              <a:buChar char="●"/>
            </a:pPr>
            <a:endParaRPr lang="en-US" dirty="0">
              <a:latin typeface="Cambria" pitchFamily="18" charset="0"/>
              <a:ea typeface="Cambria" pitchFamily="18" charset="0"/>
            </a:endParaRPr>
          </a:p>
          <a:p>
            <a:pPr>
              <a:buClr>
                <a:schemeClr val="lt2"/>
              </a:buClr>
              <a:buFont typeface="Fira Sans Condensed Light"/>
              <a:buChar char="●"/>
            </a:pPr>
            <a:endParaRPr lang="en-US" dirty="0">
              <a:latin typeface="Cambria" pitchFamily="18" charset="0"/>
              <a:ea typeface="Cambria" pitchFamily="18" charset="0"/>
            </a:endParaRPr>
          </a:p>
          <a:p>
            <a:pPr>
              <a:buClr>
                <a:schemeClr val="lt2"/>
              </a:buClr>
              <a:buFont typeface="Fira Sans Condensed Light"/>
              <a:buChar char="●"/>
            </a:pPr>
            <a:endParaRPr lang="en-US" dirty="0">
              <a:latin typeface="Cambria" pitchFamily="18" charset="0"/>
              <a:ea typeface="Cambria" pitchFamily="18" charset="0"/>
            </a:endParaRPr>
          </a:p>
          <a:p>
            <a:pPr>
              <a:buClr>
                <a:schemeClr val="lt2"/>
              </a:buClr>
              <a:buFont typeface="Fira Sans Condensed Light"/>
              <a:buChar char="●"/>
            </a:pPr>
            <a:endParaRPr lang="en-US" dirty="0">
              <a:latin typeface="Cambria" pitchFamily="18" charset="0"/>
              <a:ea typeface="Cambria" pitchFamily="18" charset="0"/>
            </a:endParaRPr>
          </a:p>
        </p:txBody>
      </p:sp>
      <p:sp>
        <p:nvSpPr>
          <p:cNvPr id="1800" name="Google Shape;1800;p48"/>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Cambria" pitchFamily="18" charset="0"/>
                <a:ea typeface="Cambria" pitchFamily="18" charset="0"/>
              </a:rPr>
              <a:t>RESOURCES</a:t>
            </a:r>
            <a:endParaRPr sz="2000">
              <a:latin typeface="Cambria" pitchFamily="18" charset="0"/>
              <a:ea typeface="Cambria"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2" name="Google Shape;1768;p46"/>
          <p:cNvSpPr txBox="1">
            <a:spLocks/>
          </p:cNvSpPr>
          <p:nvPr/>
        </p:nvSpPr>
        <p:spPr>
          <a:xfrm>
            <a:off x="2209800" y="1581150"/>
            <a:ext cx="4020000" cy="1462800"/>
          </a:xfrm>
          <a:prstGeom prst="rect">
            <a:avLst/>
          </a:prstGeom>
          <a:noFill/>
          <a:ln>
            <a:noFill/>
          </a:ln>
        </p:spPr>
        <p:txBody>
          <a:bodyPr spcFirstLastPara="1" wrap="square" lIns="91425" tIns="91425" rIns="91425" bIns="91425" anchor="b" anchorCtr="0">
            <a:noAutofit/>
            <a:scene3d>
              <a:camera prst="perspectiveRelaxedModerately"/>
              <a:lightRig rig="threePt" dir="t"/>
            </a:scene3d>
          </a:bodyPr>
          <a:lstStyle/>
          <a:p>
            <a:pPr marL="0" marR="0" lvl="0" indent="0" algn="ctr" defTabSz="914400" rtl="0" eaLnBrk="1" fontAlgn="auto" latinLnBrk="0" hangingPunct="1">
              <a:lnSpc>
                <a:spcPct val="100000"/>
              </a:lnSpc>
              <a:spcBef>
                <a:spcPts val="0"/>
              </a:spcBef>
              <a:spcAft>
                <a:spcPts val="0"/>
              </a:spcAft>
              <a:buClr>
                <a:schemeClr val="lt2"/>
              </a:buClr>
              <a:buSzPts val="3000"/>
              <a:buFont typeface="Rajdhani"/>
              <a:buNone/>
              <a:tabLst/>
              <a:defRPr/>
            </a:pPr>
            <a:br>
              <a:rPr kumimoji="0" lang="en-US" sz="3000" b="1"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rPr>
            </a:br>
            <a:r>
              <a:rPr kumimoji="0" lang="en-US" sz="3000" b="1"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rPr>
              <a:t>THANKS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447800" y="514350"/>
            <a:ext cx="2339100" cy="421500"/>
          </a:xfrm>
          <a:prstGeom prst="rect">
            <a:avLst/>
          </a:prstGeom>
        </p:spPr>
        <p:txBody>
          <a:bodyPr spcFirstLastPara="1" wrap="square" lIns="91425" tIns="91425" rIns="91425" bIns="91425" anchor="ctr" anchorCtr="0">
            <a:noAutofit/>
          </a:bodyPr>
          <a:lstStyle/>
          <a:p>
            <a:pPr lvl="0"/>
            <a:r>
              <a:rPr lang="en-US" dirty="0">
                <a:latin typeface="Cambria" pitchFamily="18" charset="0"/>
                <a:ea typeface="Cambria" pitchFamily="18" charset="0"/>
              </a:rPr>
              <a:t>CRISP-DM</a:t>
            </a:r>
            <a:endParaRPr>
              <a:latin typeface="Cambria" pitchFamily="18" charset="0"/>
              <a:ea typeface="Cambria" pitchFamily="18" charset="0"/>
            </a:endParaRPr>
          </a:p>
        </p:txBody>
      </p:sp>
      <p:sp>
        <p:nvSpPr>
          <p:cNvPr id="117" name="Google Shape;117;p26"/>
          <p:cNvSpPr txBox="1">
            <a:spLocks noGrp="1"/>
          </p:cNvSpPr>
          <p:nvPr>
            <p:ph type="title" idx="2"/>
          </p:nvPr>
        </p:nvSpPr>
        <p:spPr>
          <a:xfrm>
            <a:off x="1371600" y="1657350"/>
            <a:ext cx="31242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latin typeface="Cambria" pitchFamily="18" charset="0"/>
                <a:ea typeface="Cambria" pitchFamily="18" charset="0"/>
              </a:rPr>
              <a:t>IMPLEMENTATIONS</a:t>
            </a:r>
            <a:endParaRPr>
              <a:latin typeface="Cambria" pitchFamily="18" charset="0"/>
              <a:ea typeface="Cambria" pitchFamily="18" charset="0"/>
            </a:endParaRPr>
          </a:p>
        </p:txBody>
      </p:sp>
      <p:sp>
        <p:nvSpPr>
          <p:cNvPr id="119" name="Google Shape;119;p26"/>
          <p:cNvSpPr txBox="1">
            <a:spLocks noGrp="1"/>
          </p:cNvSpPr>
          <p:nvPr>
            <p:ph type="title" idx="4"/>
          </p:nvPr>
        </p:nvSpPr>
        <p:spPr>
          <a:xfrm>
            <a:off x="5562600" y="590550"/>
            <a:ext cx="2339100" cy="421500"/>
          </a:xfrm>
          <a:prstGeom prst="rect">
            <a:avLst/>
          </a:prstGeom>
        </p:spPr>
        <p:txBody>
          <a:bodyPr spcFirstLastPara="1" wrap="square" lIns="91425" tIns="91425" rIns="91425" bIns="91425" anchor="ctr" anchorCtr="0">
            <a:noAutofit/>
          </a:bodyPr>
          <a:lstStyle/>
          <a:p>
            <a:pPr lvl="0"/>
            <a:r>
              <a:rPr lang="en-US" dirty="0">
                <a:latin typeface="Cambria" pitchFamily="18" charset="0"/>
                <a:ea typeface="Cambria" pitchFamily="18" charset="0"/>
              </a:rPr>
              <a:t>DEPLOYMENT</a:t>
            </a:r>
            <a:endParaRPr>
              <a:latin typeface="Cambria" pitchFamily="18" charset="0"/>
              <a:ea typeface="Cambria" pitchFamily="18" charset="0"/>
            </a:endParaRPr>
          </a:p>
        </p:txBody>
      </p:sp>
      <p:sp>
        <p:nvSpPr>
          <p:cNvPr id="121" name="Google Shape;121;p26"/>
          <p:cNvSpPr txBox="1">
            <a:spLocks noGrp="1"/>
          </p:cNvSpPr>
          <p:nvPr>
            <p:ph type="title" idx="6"/>
          </p:nvPr>
        </p:nvSpPr>
        <p:spPr>
          <a:xfrm>
            <a:off x="5638800" y="1657350"/>
            <a:ext cx="2339100" cy="421500"/>
          </a:xfrm>
          <a:prstGeom prst="rect">
            <a:avLst/>
          </a:prstGeom>
        </p:spPr>
        <p:txBody>
          <a:bodyPr spcFirstLastPara="1" wrap="square" lIns="91425" tIns="91425" rIns="91425" bIns="91425" anchor="ctr" anchorCtr="0">
            <a:noAutofit/>
          </a:bodyPr>
          <a:lstStyle/>
          <a:p>
            <a:pPr lvl="0"/>
            <a:r>
              <a:rPr lang="en-US" dirty="0">
                <a:latin typeface="Cambria" pitchFamily="18" charset="0"/>
                <a:ea typeface="Cambria" pitchFamily="18" charset="0"/>
              </a:rPr>
              <a:t>INSIGHTS</a:t>
            </a:r>
            <a:endParaRPr>
              <a:latin typeface="Cambria" pitchFamily="18" charset="0"/>
              <a:ea typeface="Cambria" pitchFamily="18" charset="0"/>
            </a:endParaRPr>
          </a:p>
        </p:txBody>
      </p:sp>
      <p:sp>
        <p:nvSpPr>
          <p:cNvPr id="123" name="Google Shape;123;p26"/>
          <p:cNvSpPr txBox="1">
            <a:spLocks noGrp="1"/>
          </p:cNvSpPr>
          <p:nvPr>
            <p:ph type="title" idx="8"/>
          </p:nvPr>
        </p:nvSpPr>
        <p:spPr>
          <a:xfrm>
            <a:off x="4953000" y="5905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Cambria" pitchFamily="18" charset="0"/>
                <a:ea typeface="Cambria" pitchFamily="18" charset="0"/>
              </a:rPr>
              <a:t>02</a:t>
            </a:r>
            <a:endParaRPr>
              <a:latin typeface="Cambria" pitchFamily="18" charset="0"/>
              <a:ea typeface="Cambria" pitchFamily="18" charset="0"/>
            </a:endParaRPr>
          </a:p>
        </p:txBody>
      </p:sp>
      <p:sp>
        <p:nvSpPr>
          <p:cNvPr id="124" name="Google Shape;124;p26"/>
          <p:cNvSpPr txBox="1">
            <a:spLocks noGrp="1"/>
          </p:cNvSpPr>
          <p:nvPr>
            <p:ph type="title" idx="9"/>
          </p:nvPr>
        </p:nvSpPr>
        <p:spPr>
          <a:xfrm>
            <a:off x="762000" y="4381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Cambria" pitchFamily="18" charset="0"/>
                <a:ea typeface="Cambria" pitchFamily="18" charset="0"/>
              </a:rPr>
              <a:t>01</a:t>
            </a:r>
            <a:endParaRPr>
              <a:latin typeface="Cambria" pitchFamily="18" charset="0"/>
              <a:ea typeface="Cambria" pitchFamily="18" charset="0"/>
            </a:endParaRPr>
          </a:p>
        </p:txBody>
      </p:sp>
      <p:sp>
        <p:nvSpPr>
          <p:cNvPr id="125" name="Google Shape;125;p26"/>
          <p:cNvSpPr txBox="1">
            <a:spLocks noGrp="1"/>
          </p:cNvSpPr>
          <p:nvPr>
            <p:ph type="title" idx="13"/>
          </p:nvPr>
        </p:nvSpPr>
        <p:spPr>
          <a:xfrm>
            <a:off x="4953000" y="16573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Cambria" pitchFamily="18" charset="0"/>
                <a:ea typeface="Cambria" pitchFamily="18" charset="0"/>
              </a:rPr>
              <a:t>04</a:t>
            </a:r>
            <a:endParaRPr>
              <a:latin typeface="Cambria" pitchFamily="18" charset="0"/>
              <a:ea typeface="Cambria" pitchFamily="18" charset="0"/>
            </a:endParaRPr>
          </a:p>
        </p:txBody>
      </p:sp>
      <p:sp>
        <p:nvSpPr>
          <p:cNvPr id="126" name="Google Shape;126;p26"/>
          <p:cNvSpPr txBox="1">
            <a:spLocks noGrp="1"/>
          </p:cNvSpPr>
          <p:nvPr>
            <p:ph type="title" idx="14"/>
          </p:nvPr>
        </p:nvSpPr>
        <p:spPr>
          <a:xfrm>
            <a:off x="762000" y="16573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Cambria" pitchFamily="18" charset="0"/>
                <a:ea typeface="Cambria" pitchFamily="18" charset="0"/>
              </a:rPr>
              <a:t>03</a:t>
            </a:r>
            <a:endParaRPr>
              <a:latin typeface="Cambria" pitchFamily="18" charset="0"/>
              <a:ea typeface="Cambria" pitchFamily="18" charset="0"/>
            </a:endParaRPr>
          </a:p>
        </p:txBody>
      </p:sp>
      <p:cxnSp>
        <p:nvCxnSpPr>
          <p:cNvPr id="127" name="Google Shape;127;p26"/>
          <p:cNvCxnSpPr/>
          <p:nvPr/>
        </p:nvCxnSpPr>
        <p:spPr>
          <a:xfrm>
            <a:off x="5562600" y="438150"/>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p:nvPr/>
        </p:nvCxnSpPr>
        <p:spPr>
          <a:xfrm>
            <a:off x="1371600" y="1581150"/>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9" name="Google Shape;129;p26"/>
          <p:cNvCxnSpPr/>
          <p:nvPr/>
        </p:nvCxnSpPr>
        <p:spPr>
          <a:xfrm>
            <a:off x="5562600" y="1581150"/>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371600" y="438150"/>
            <a:ext cx="0" cy="630600"/>
          </a:xfrm>
          <a:prstGeom prst="straightConnector1">
            <a:avLst/>
          </a:prstGeom>
          <a:noFill/>
          <a:ln w="19050" cap="flat" cmpd="sng">
            <a:solidFill>
              <a:schemeClr val="lt2"/>
            </a:solidFill>
            <a:prstDash val="solid"/>
            <a:round/>
            <a:headEnd type="oval" w="med" len="med"/>
            <a:tailEnd type="oval" w="med" len="med"/>
          </a:ln>
        </p:spPr>
      </p:cxnSp>
      <p:sp>
        <p:nvSpPr>
          <p:cNvPr id="22" name="Google Shape;126;p26"/>
          <p:cNvSpPr txBox="1">
            <a:spLocks/>
          </p:cNvSpPr>
          <p:nvPr/>
        </p:nvSpPr>
        <p:spPr>
          <a:xfrm>
            <a:off x="762000" y="2952750"/>
            <a:ext cx="600000" cy="4215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chemeClr val="lt2"/>
              </a:buClr>
              <a:buSzPts val="4800"/>
              <a:buFont typeface="Rajdhani"/>
              <a:buNone/>
              <a:tabLst/>
              <a:defRPr/>
            </a:pPr>
            <a:r>
              <a:rPr kumimoji="0" lang="en" sz="2400" b="1"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rPr>
              <a:t>05</a:t>
            </a:r>
          </a:p>
        </p:txBody>
      </p:sp>
      <p:cxnSp>
        <p:nvCxnSpPr>
          <p:cNvPr id="23" name="Google Shape;128;p26"/>
          <p:cNvCxnSpPr/>
          <p:nvPr/>
        </p:nvCxnSpPr>
        <p:spPr>
          <a:xfrm>
            <a:off x="1371600" y="2800350"/>
            <a:ext cx="0" cy="630600"/>
          </a:xfrm>
          <a:prstGeom prst="straightConnector1">
            <a:avLst/>
          </a:prstGeom>
          <a:noFill/>
          <a:ln w="19050" cap="flat" cmpd="sng">
            <a:solidFill>
              <a:schemeClr val="lt2"/>
            </a:solidFill>
            <a:prstDash val="solid"/>
            <a:round/>
            <a:headEnd type="oval" w="med" len="med"/>
            <a:tailEnd type="oval" w="med" len="med"/>
          </a:ln>
        </p:spPr>
      </p:cxnSp>
      <p:sp>
        <p:nvSpPr>
          <p:cNvPr id="24" name="Google Shape;117;p26"/>
          <p:cNvSpPr txBox="1">
            <a:spLocks/>
          </p:cNvSpPr>
          <p:nvPr/>
        </p:nvSpPr>
        <p:spPr>
          <a:xfrm>
            <a:off x="1447800" y="2952750"/>
            <a:ext cx="2339100" cy="421500"/>
          </a:xfrm>
          <a:prstGeom prst="rect">
            <a:avLst/>
          </a:prstGeom>
          <a:noFill/>
          <a:ln>
            <a:noFill/>
          </a:ln>
        </p:spPr>
        <p:txBody>
          <a:bodyPr spcFirstLastPara="1" wrap="square" lIns="91425" tIns="91425" rIns="91425" bIns="91425" anchor="ctr" anchorCtr="0">
            <a:noAutofit/>
          </a:bodyPr>
          <a:lstStyle/>
          <a:p>
            <a:pPr marL="0" marR="72000" lvl="0" indent="0" algn="l" defTabSz="914400" rtl="0" eaLnBrk="1" fontAlgn="auto" latinLnBrk="0" hangingPunct="1">
              <a:lnSpc>
                <a:spcPct val="100000"/>
              </a:lnSpc>
              <a:spcBef>
                <a:spcPts val="0"/>
              </a:spcBef>
              <a:spcAft>
                <a:spcPts val="0"/>
              </a:spcAft>
              <a:buClr>
                <a:schemeClr val="lt2"/>
              </a:buClr>
              <a:buSzPts val="1400"/>
              <a:buFont typeface="Rajdhani"/>
              <a:buNone/>
              <a:tabLst/>
              <a:defRPr/>
            </a:pPr>
            <a:r>
              <a:rPr lang="en-CA" sz="2400" b="1" dirty="0">
                <a:solidFill>
                  <a:schemeClr val="lt2"/>
                </a:solidFill>
                <a:latin typeface="Cambria" pitchFamily="18" charset="0"/>
                <a:ea typeface="Cambria" pitchFamily="18" charset="0"/>
                <a:cs typeface="Rajdhani"/>
                <a:sym typeface="Rajdhani"/>
              </a:rPr>
              <a:t>HYPER CARE</a:t>
            </a:r>
            <a:endParaRPr kumimoji="0" lang="en-US" sz="2400" b="1"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p:txBody>
      </p:sp>
      <p:sp>
        <p:nvSpPr>
          <p:cNvPr id="25" name="Google Shape;125;p26"/>
          <p:cNvSpPr txBox="1">
            <a:spLocks/>
          </p:cNvSpPr>
          <p:nvPr/>
        </p:nvSpPr>
        <p:spPr>
          <a:xfrm>
            <a:off x="4953000" y="2952750"/>
            <a:ext cx="600000" cy="4215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chemeClr val="lt2"/>
              </a:buClr>
              <a:buSzPts val="4800"/>
              <a:buFont typeface="Rajdhani"/>
              <a:buNone/>
              <a:tabLst/>
              <a:defRPr/>
            </a:pPr>
            <a:r>
              <a:rPr kumimoji="0" lang="en" sz="2400" b="1"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rPr>
              <a:t>06</a:t>
            </a:r>
          </a:p>
        </p:txBody>
      </p:sp>
      <p:cxnSp>
        <p:nvCxnSpPr>
          <p:cNvPr id="26" name="Google Shape;129;p26"/>
          <p:cNvCxnSpPr/>
          <p:nvPr/>
        </p:nvCxnSpPr>
        <p:spPr>
          <a:xfrm>
            <a:off x="5562600" y="2876550"/>
            <a:ext cx="0" cy="630600"/>
          </a:xfrm>
          <a:prstGeom prst="straightConnector1">
            <a:avLst/>
          </a:prstGeom>
          <a:noFill/>
          <a:ln w="19050" cap="flat" cmpd="sng">
            <a:solidFill>
              <a:schemeClr val="lt2"/>
            </a:solidFill>
            <a:prstDash val="solid"/>
            <a:round/>
            <a:headEnd type="oval" w="med" len="med"/>
            <a:tailEnd type="oval" w="med" len="med"/>
          </a:ln>
        </p:spPr>
      </p:cxnSp>
      <p:sp>
        <p:nvSpPr>
          <p:cNvPr id="27" name="Google Shape;121;p26"/>
          <p:cNvSpPr txBox="1">
            <a:spLocks/>
          </p:cNvSpPr>
          <p:nvPr/>
        </p:nvSpPr>
        <p:spPr>
          <a:xfrm>
            <a:off x="5638800" y="2952750"/>
            <a:ext cx="2339100" cy="421500"/>
          </a:xfrm>
          <a:prstGeom prst="rect">
            <a:avLst/>
          </a:prstGeom>
          <a:noFill/>
          <a:ln>
            <a:noFill/>
          </a:ln>
        </p:spPr>
        <p:txBody>
          <a:bodyPr spcFirstLastPara="1" wrap="square" lIns="91425" tIns="91425" rIns="91425" bIns="91425" anchor="ctr" anchorCtr="0">
            <a:noAutofit/>
          </a:bodyPr>
          <a:lstStyle/>
          <a:p>
            <a:pPr marL="0" marR="72000" lvl="0" indent="0" algn="l" defTabSz="914400" rtl="0" eaLnBrk="1" fontAlgn="auto" latinLnBrk="0" hangingPunct="1">
              <a:lnSpc>
                <a:spcPct val="100000"/>
              </a:lnSpc>
              <a:spcBef>
                <a:spcPts val="0"/>
              </a:spcBef>
              <a:spcAft>
                <a:spcPts val="0"/>
              </a:spcAft>
              <a:buClr>
                <a:schemeClr val="lt2"/>
              </a:buClr>
              <a:buSzPts val="1400"/>
              <a:buFont typeface="Rajdhani"/>
              <a:buNone/>
              <a:tabLst/>
              <a:defRPr/>
            </a:pPr>
            <a:r>
              <a:rPr lang="en-CA" sz="2400" b="1" dirty="0">
                <a:solidFill>
                  <a:schemeClr val="lt2"/>
                </a:solidFill>
                <a:latin typeface="Cambria" pitchFamily="18" charset="0"/>
                <a:ea typeface="Cambria" pitchFamily="18" charset="0"/>
                <a:cs typeface="Rajdhani"/>
                <a:sym typeface="Rajdhani"/>
              </a:rPr>
              <a:t>CASE STUDY</a:t>
            </a:r>
            <a:endParaRPr kumimoji="0" lang="en-US" sz="2400" b="1"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p:txBody>
      </p:sp>
      <p:cxnSp>
        <p:nvCxnSpPr>
          <p:cNvPr id="28" name="Google Shape;129;p26"/>
          <p:cNvCxnSpPr/>
          <p:nvPr/>
        </p:nvCxnSpPr>
        <p:spPr>
          <a:xfrm>
            <a:off x="1371600" y="4019550"/>
            <a:ext cx="0" cy="630600"/>
          </a:xfrm>
          <a:prstGeom prst="straightConnector1">
            <a:avLst/>
          </a:prstGeom>
          <a:noFill/>
          <a:ln w="19050" cap="flat" cmpd="sng">
            <a:solidFill>
              <a:schemeClr val="lt2"/>
            </a:solidFill>
            <a:prstDash val="solid"/>
            <a:round/>
            <a:headEnd type="oval" w="med" len="med"/>
            <a:tailEnd type="oval" w="med" len="med"/>
          </a:ln>
        </p:spPr>
      </p:cxnSp>
      <p:sp>
        <p:nvSpPr>
          <p:cNvPr id="29" name="Google Shape;125;p26"/>
          <p:cNvSpPr txBox="1">
            <a:spLocks/>
          </p:cNvSpPr>
          <p:nvPr/>
        </p:nvSpPr>
        <p:spPr>
          <a:xfrm>
            <a:off x="762000" y="4171950"/>
            <a:ext cx="600000" cy="4215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chemeClr val="lt2"/>
              </a:buClr>
              <a:buSzPts val="4800"/>
              <a:buFont typeface="Rajdhani"/>
              <a:buNone/>
              <a:tabLst/>
              <a:defRPr/>
            </a:pPr>
            <a:r>
              <a:rPr kumimoji="0" lang="en" sz="2400" b="1"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rPr>
              <a:t>07</a:t>
            </a:r>
          </a:p>
        </p:txBody>
      </p:sp>
      <p:sp>
        <p:nvSpPr>
          <p:cNvPr id="30" name="Google Shape;121;p26"/>
          <p:cNvSpPr txBox="1">
            <a:spLocks/>
          </p:cNvSpPr>
          <p:nvPr/>
        </p:nvSpPr>
        <p:spPr>
          <a:xfrm>
            <a:off x="1371600" y="4171950"/>
            <a:ext cx="2110500" cy="421500"/>
          </a:xfrm>
          <a:prstGeom prst="rect">
            <a:avLst/>
          </a:prstGeom>
          <a:noFill/>
          <a:ln>
            <a:noFill/>
          </a:ln>
        </p:spPr>
        <p:txBody>
          <a:bodyPr spcFirstLastPara="1" wrap="square" lIns="91425" tIns="91425" rIns="91425" bIns="91425" anchor="ctr" anchorCtr="0">
            <a:noAutofit/>
          </a:bodyPr>
          <a:lstStyle/>
          <a:p>
            <a:pPr marL="0" marR="72000" lvl="0" indent="0" algn="l" defTabSz="914400" rtl="0" eaLnBrk="1" fontAlgn="auto" latinLnBrk="0" hangingPunct="1">
              <a:lnSpc>
                <a:spcPct val="100000"/>
              </a:lnSpc>
              <a:spcBef>
                <a:spcPts val="0"/>
              </a:spcBef>
              <a:spcAft>
                <a:spcPts val="0"/>
              </a:spcAft>
              <a:buClr>
                <a:schemeClr val="lt2"/>
              </a:buClr>
              <a:buSzPts val="1400"/>
              <a:buFont typeface="Rajdhani"/>
              <a:buNone/>
              <a:tabLst/>
              <a:defRPr/>
            </a:pPr>
            <a:r>
              <a:rPr lang="en-CA" sz="2400" b="1" dirty="0">
                <a:solidFill>
                  <a:schemeClr val="lt2"/>
                </a:solidFill>
                <a:latin typeface="Cambria" pitchFamily="18" charset="0"/>
                <a:ea typeface="Cambria" pitchFamily="18" charset="0"/>
                <a:cs typeface="Rajdhani"/>
                <a:sym typeface="Rajdhani"/>
              </a:rPr>
              <a:t>CONCLUSION</a:t>
            </a:r>
            <a:endParaRPr kumimoji="0" lang="en-US" sz="2400" b="1"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endParaRPr>
          </a:p>
        </p:txBody>
      </p:sp>
      <p:sp>
        <p:nvSpPr>
          <p:cNvPr id="31" name="Google Shape;109;p25"/>
          <p:cNvSpPr txBox="1">
            <a:spLocks/>
          </p:cNvSpPr>
          <p:nvPr/>
        </p:nvSpPr>
        <p:spPr>
          <a:xfrm>
            <a:off x="6816100" y="4570800"/>
            <a:ext cx="2327900"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lt2"/>
              </a:buClr>
              <a:buSzPts val="1400"/>
              <a:buFont typeface="Rajdhani"/>
              <a:buNone/>
              <a:tabLst/>
              <a:defRPr/>
            </a:pPr>
            <a:r>
              <a:rPr kumimoji="0" lang="en-US" sz="3000" b="1" i="0" u="none" strike="noStrike" kern="0" cap="none" spc="0" normalizeH="0" baseline="0" noProof="0" dirty="0">
                <a:ln>
                  <a:noFill/>
                </a:ln>
                <a:solidFill>
                  <a:schemeClr val="lt2"/>
                </a:solidFill>
                <a:effectLst/>
                <a:uLnTx/>
                <a:uFillTx/>
                <a:latin typeface="Cambria" pitchFamily="18" charset="0"/>
                <a:ea typeface="Cambria" pitchFamily="18" charset="0"/>
                <a:cs typeface="Rajdhani"/>
                <a:sym typeface="Rajdhani"/>
              </a:rPr>
              <a:t>CONTENTS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4" name="Google Shape;754;p38"/>
          <p:cNvSpPr txBox="1">
            <a:spLocks noGrp="1"/>
          </p:cNvSpPr>
          <p:nvPr>
            <p:ph type="title"/>
          </p:nvPr>
        </p:nvSpPr>
        <p:spPr>
          <a:xfrm>
            <a:off x="4800600" y="819150"/>
            <a:ext cx="4343400" cy="3200400"/>
          </a:xfrm>
          <a:prstGeom prst="rect">
            <a:avLst/>
          </a:prstGeom>
        </p:spPr>
        <p:txBody>
          <a:bodyPr spcFirstLastPara="1" wrap="square" lIns="91425" tIns="91425" rIns="91425" bIns="91425" anchor="ctr" anchorCtr="0">
            <a:noAutofit/>
          </a:bodyPr>
          <a:lstStyle/>
          <a:p>
            <a:pPr lvl="0"/>
            <a:r>
              <a:rPr lang="en-US" sz="1600" b="0" dirty="0">
                <a:latin typeface="Cambria" pitchFamily="18" charset="0"/>
                <a:ea typeface="Cambria" pitchFamily="18" charset="0"/>
              </a:rPr>
              <a:t>process model used by data mining experts</a:t>
            </a:r>
            <a:br>
              <a:rPr lang="en-US" sz="1600" b="0" dirty="0">
                <a:latin typeface="Cambria" pitchFamily="18" charset="0"/>
                <a:ea typeface="Cambria" pitchFamily="18" charset="0"/>
              </a:rPr>
            </a:br>
            <a:r>
              <a:rPr lang="en-US" sz="1600" b="0" dirty="0">
                <a:latin typeface="Cambria" pitchFamily="18" charset="0"/>
                <a:ea typeface="Cambria" pitchFamily="18" charset="0"/>
              </a:rPr>
              <a:t>widely used analytics model</a:t>
            </a:r>
            <a:br>
              <a:rPr lang="en-US" sz="1600" b="0" dirty="0">
                <a:latin typeface="Cambria" pitchFamily="18" charset="0"/>
                <a:ea typeface="Cambria" pitchFamily="18" charset="0"/>
              </a:rPr>
            </a:br>
            <a:r>
              <a:rPr lang="en-US" sz="1600" b="0" dirty="0">
                <a:latin typeface="Cambria" pitchFamily="18" charset="0"/>
                <a:ea typeface="Cambria" pitchFamily="18" charset="0"/>
              </a:rPr>
              <a:t>describes Data science Life Cycle </a:t>
            </a:r>
            <a:br>
              <a:rPr lang="en-US" sz="1600" b="0" dirty="0">
                <a:latin typeface="Cambria" pitchFamily="18" charset="0"/>
                <a:ea typeface="Cambria" pitchFamily="18" charset="0"/>
              </a:rPr>
            </a:br>
            <a:r>
              <a:rPr lang="en-US" sz="1600" b="0" dirty="0">
                <a:latin typeface="Cambria" pitchFamily="18" charset="0"/>
                <a:ea typeface="Cambria" pitchFamily="18" charset="0"/>
              </a:rPr>
              <a:t>has six phases </a:t>
            </a:r>
            <a:br>
              <a:rPr lang="en-US" sz="1600" dirty="0">
                <a:latin typeface="Cambria" pitchFamily="18" charset="0"/>
                <a:ea typeface="Cambria" pitchFamily="18" charset="0"/>
              </a:rPr>
            </a:br>
            <a:br>
              <a:rPr lang="en-US" sz="1600" dirty="0">
                <a:latin typeface="Cambria" pitchFamily="18" charset="0"/>
                <a:ea typeface="Cambria" pitchFamily="18" charset="0"/>
              </a:rPr>
            </a:br>
            <a:br>
              <a:rPr lang="en-US" sz="1600" dirty="0">
                <a:latin typeface="Cambria" pitchFamily="18" charset="0"/>
                <a:ea typeface="Cambria" pitchFamily="18" charset="0"/>
              </a:rPr>
            </a:br>
            <a:r>
              <a:rPr lang="en" sz="2400" dirty="0">
                <a:latin typeface="Cambria" pitchFamily="18" charset="0"/>
                <a:ea typeface="Cambria" pitchFamily="18" charset="0"/>
              </a:rPr>
              <a:t>DEPLOYMENT PHASE </a:t>
            </a:r>
            <a:br>
              <a:rPr lang="en" sz="2400" dirty="0">
                <a:latin typeface="Cambria" pitchFamily="18" charset="0"/>
                <a:ea typeface="Cambria" pitchFamily="18" charset="0"/>
              </a:rPr>
            </a:br>
            <a:r>
              <a:rPr lang="en-US" sz="1600" b="0" dirty="0">
                <a:latin typeface="Cambria" pitchFamily="18" charset="0"/>
                <a:ea typeface="Cambria" pitchFamily="18" charset="0"/>
              </a:rPr>
              <a:t>Deployment is the final step for Data Science Projects</a:t>
            </a:r>
            <a:endParaRPr sz="1600" b="0">
              <a:latin typeface="Cambria" pitchFamily="18" charset="0"/>
              <a:ea typeface="Cambria" pitchFamily="18" charset="0"/>
            </a:endParaRPr>
          </a:p>
        </p:txBody>
      </p:sp>
      <p:pic>
        <p:nvPicPr>
          <p:cNvPr id="1027" name="Picture 3"/>
          <p:cNvPicPr>
            <a:picLocks noChangeAspect="1" noChangeArrowheads="1"/>
          </p:cNvPicPr>
          <p:nvPr/>
        </p:nvPicPr>
        <p:blipFill>
          <a:blip r:embed="rId3"/>
          <a:srcRect/>
          <a:stretch>
            <a:fillRect/>
          </a:stretch>
        </p:blipFill>
        <p:spPr bwMode="auto">
          <a:xfrm>
            <a:off x="609600" y="895350"/>
            <a:ext cx="4038600" cy="3352800"/>
          </a:xfrm>
          <a:prstGeom prst="rect">
            <a:avLst/>
          </a:prstGeom>
          <a:noFill/>
          <a:ln w="9525">
            <a:noFill/>
            <a:miter lim="800000"/>
            <a:headEnd/>
            <a:tailEnd/>
          </a:ln>
          <a:effectLst/>
        </p:spPr>
      </p:pic>
      <p:sp>
        <p:nvSpPr>
          <p:cNvPr id="1029" name="AutoShape 5" descr="How to choose the right deployment strategy - Simplu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9" name="Google Shape;103;p24"/>
          <p:cNvSpPr txBox="1">
            <a:spLocks noGrp="1"/>
          </p:cNvSpPr>
          <p:nvPr>
            <p:ph type="subTitle" idx="1"/>
          </p:nvPr>
        </p:nvSpPr>
        <p:spPr>
          <a:xfrm>
            <a:off x="4800600" y="590550"/>
            <a:ext cx="3429000" cy="3733800"/>
          </a:xfrm>
          <a:prstGeom prst="rect">
            <a:avLst/>
          </a:prstGeom>
        </p:spPr>
        <p:txBody>
          <a:bodyPr spcFirstLastPara="1" wrap="square" lIns="91425" tIns="91425" rIns="91425" bIns="91425" anchor="t" anchorCtr="0">
            <a:noAutofit/>
          </a:bodyPr>
          <a:lstStyle/>
          <a:p>
            <a:pPr marL="0" lvl="0" indent="0" algn="just"/>
            <a:r>
              <a:rPr lang="en-US" sz="2400" b="1" dirty="0">
                <a:latin typeface="Cambria" pitchFamily="18" charset="0"/>
                <a:ea typeface="Cambria" pitchFamily="18" charset="0"/>
              </a:rPr>
              <a:t>Deployment</a:t>
            </a:r>
          </a:p>
          <a:p>
            <a:pPr marL="0" lvl="0" indent="0" algn="just"/>
            <a:endParaRPr lang="en-US" sz="1600" dirty="0">
              <a:latin typeface="Cambria" pitchFamily="18" charset="0"/>
              <a:ea typeface="Cambria" pitchFamily="18" charset="0"/>
            </a:endParaRPr>
          </a:p>
          <a:p>
            <a:pPr marL="0" lvl="0" indent="0" algn="just"/>
            <a:endParaRPr lang="en-US" sz="1600" dirty="0">
              <a:latin typeface="Cambria" pitchFamily="18" charset="0"/>
              <a:ea typeface="Cambria" pitchFamily="18" charset="0"/>
            </a:endParaRPr>
          </a:p>
          <a:p>
            <a:pPr marL="0" lvl="0" indent="0" algn="just"/>
            <a:r>
              <a:rPr lang="en-US" sz="1600" dirty="0">
                <a:latin typeface="Cambria" pitchFamily="18" charset="0"/>
                <a:ea typeface="Cambria" pitchFamily="18" charset="0"/>
              </a:rPr>
              <a:t>Depending on the requirements, the deployment phase can be simple as generating a report or as complex as implementing a repeatable data mining process across the enterprise. </a:t>
            </a:r>
          </a:p>
          <a:p>
            <a:pPr marL="0" lvl="0" indent="0" algn="just"/>
            <a:endParaRPr lang="en-US" sz="1600" dirty="0">
              <a:latin typeface="Cambria" pitchFamily="18" charset="0"/>
              <a:ea typeface="Cambria" pitchFamily="18" charset="0"/>
            </a:endParaRPr>
          </a:p>
          <a:p>
            <a:pPr marL="0" lvl="0" indent="0" algn="just"/>
            <a:endParaRPr lang="en-US" sz="1600" dirty="0">
              <a:latin typeface="Cambria" pitchFamily="18" charset="0"/>
              <a:ea typeface="Cambria" pitchFamily="18" charset="0"/>
            </a:endParaRPr>
          </a:p>
          <a:p>
            <a:pPr marL="0" lvl="0" indent="0" algn="just"/>
            <a:r>
              <a:rPr lang="en-US" sz="1600" dirty="0">
                <a:latin typeface="Cambria" pitchFamily="18" charset="0"/>
                <a:ea typeface="Cambria" pitchFamily="18" charset="0"/>
              </a:rPr>
              <a:t>Whatever the case, easy access to the data mining results must always be granted to the stakeholders.</a:t>
            </a:r>
          </a:p>
        </p:txBody>
      </p:sp>
      <p:pic>
        <p:nvPicPr>
          <p:cNvPr id="78851" name="Picture 3" descr="SQL Server deployment options for Octopus Deploy - Octopus Deploy"/>
          <p:cNvPicPr>
            <a:picLocks noChangeAspect="1" noChangeArrowheads="1"/>
          </p:cNvPicPr>
          <p:nvPr/>
        </p:nvPicPr>
        <p:blipFill>
          <a:blip r:embed="rId4"/>
          <a:srcRect/>
          <a:stretch>
            <a:fillRect/>
          </a:stretch>
        </p:blipFill>
        <p:spPr bwMode="auto">
          <a:xfrm>
            <a:off x="762000" y="209550"/>
            <a:ext cx="3352800" cy="2209800"/>
          </a:xfrm>
          <a:prstGeom prst="rect">
            <a:avLst/>
          </a:prstGeom>
          <a:noFill/>
        </p:spPr>
      </p:pic>
      <p:sp>
        <p:nvSpPr>
          <p:cNvPr id="78853" name="AutoShape 5" descr="How to choose the right deployment strategy - Simplu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8855" name="AutoShape 7" descr="How to choose the right deployment strategy - Simplu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8857" name="AutoShape 9" descr="How to choose the right deployment strategy - Simplu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8859" name="Picture 11" descr="03 L What Is Deployment- - YouTube"/>
          <p:cNvPicPr>
            <a:picLocks noChangeAspect="1" noChangeArrowheads="1"/>
          </p:cNvPicPr>
          <p:nvPr/>
        </p:nvPicPr>
        <p:blipFill>
          <a:blip r:embed="rId5"/>
          <a:srcRect/>
          <a:stretch>
            <a:fillRect/>
          </a:stretch>
        </p:blipFill>
        <p:spPr bwMode="auto">
          <a:xfrm>
            <a:off x="762001" y="2647950"/>
            <a:ext cx="3352800" cy="2252663"/>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Google Shape;103;p24"/>
          <p:cNvSpPr txBox="1">
            <a:spLocks noGrp="1"/>
          </p:cNvSpPr>
          <p:nvPr>
            <p:ph type="subTitle" idx="1"/>
          </p:nvPr>
        </p:nvSpPr>
        <p:spPr>
          <a:xfrm>
            <a:off x="3886200" y="285750"/>
            <a:ext cx="4724400" cy="4572000"/>
          </a:xfrm>
          <a:prstGeom prst="rect">
            <a:avLst/>
          </a:prstGeom>
        </p:spPr>
        <p:txBody>
          <a:bodyPr spcFirstLastPara="1" wrap="square" lIns="91425" tIns="91425" rIns="91425" bIns="91425" anchor="t" anchorCtr="0">
            <a:noAutofit/>
          </a:bodyPr>
          <a:lstStyle/>
          <a:p>
            <a:pPr marL="0" lvl="0" indent="0" algn="just"/>
            <a:endParaRPr lang="en-US" sz="1600" dirty="0">
              <a:latin typeface="Cambria" pitchFamily="18" charset="0"/>
              <a:ea typeface="Cambria" pitchFamily="18" charset="0"/>
            </a:endParaRPr>
          </a:p>
          <a:p>
            <a:pPr marL="0" lvl="0" indent="0" algn="just"/>
            <a:r>
              <a:rPr lang="en-US" sz="1600" dirty="0">
                <a:latin typeface="Cambria" pitchFamily="18" charset="0"/>
                <a:ea typeface="Cambria" pitchFamily="18" charset="0"/>
              </a:rPr>
              <a:t>Once the model is trained, tuned and tested, it gets deployed into production and makes inferences (predictions) against the model</a:t>
            </a:r>
          </a:p>
          <a:p>
            <a:pPr marL="0" lvl="0" indent="0" algn="just"/>
            <a:r>
              <a:rPr lang="en-US" sz="1600" dirty="0">
                <a:latin typeface="Cambria" pitchFamily="18" charset="0"/>
                <a:ea typeface="Cambria" pitchFamily="18" charset="0"/>
              </a:rPr>
              <a:t>Need not to have a heavy instance for inference on new (unseen) data to make predictions except for Real Time Streaming Data which is needs continuous re-training</a:t>
            </a:r>
          </a:p>
          <a:p>
            <a:pPr marL="0" lvl="0" indent="0" algn="just"/>
            <a:endParaRPr lang="en-US" sz="1600" dirty="0">
              <a:latin typeface="Cambria" pitchFamily="18" charset="0"/>
              <a:ea typeface="Cambria" pitchFamily="18" charset="0"/>
            </a:endParaRPr>
          </a:p>
          <a:p>
            <a:pPr marL="0" lvl="0" indent="0" algn="just"/>
            <a:endParaRPr lang="en-US" sz="1600" dirty="0">
              <a:latin typeface="Cambria" pitchFamily="18" charset="0"/>
              <a:ea typeface="Cambria" pitchFamily="18" charset="0"/>
            </a:endParaRPr>
          </a:p>
          <a:p>
            <a:pPr marL="0" lvl="0" indent="0" algn="just"/>
            <a:r>
              <a:rPr lang="en-US" sz="1600" dirty="0">
                <a:latin typeface="Cambria" pitchFamily="18" charset="0"/>
                <a:ea typeface="Cambria" pitchFamily="18" charset="0"/>
                <a:cs typeface="Fira Sans Condensed Light"/>
                <a:sym typeface="Fira Sans Condensed Light"/>
              </a:rPr>
              <a:t>Use case for One-time Implementation: Finding why students are under performing in a school in US.</a:t>
            </a:r>
          </a:p>
          <a:p>
            <a:pPr marL="0" lvl="0" indent="0" algn="just"/>
            <a:endParaRPr lang="en" sz="1600" dirty="0">
              <a:latin typeface="Cambria" pitchFamily="18" charset="0"/>
              <a:ea typeface="Cambria" pitchFamily="18" charset="0"/>
              <a:cs typeface="Fira Sans Condensed Light"/>
              <a:sym typeface="Fira Sans Condensed Light"/>
            </a:endParaRPr>
          </a:p>
          <a:p>
            <a:pPr marL="0" indent="0" algn="just"/>
            <a:r>
              <a:rPr lang="en-US" sz="1600" dirty="0">
                <a:latin typeface="Cambria" pitchFamily="18" charset="0"/>
                <a:ea typeface="Cambria" pitchFamily="18" charset="0"/>
              </a:rPr>
              <a:t>Use case for Real Time Streaming Data Implementation: </a:t>
            </a:r>
          </a:p>
          <a:p>
            <a:pPr marL="0" indent="0" algn="just"/>
            <a:r>
              <a:rPr lang="en-US" sz="1600" dirty="0">
                <a:latin typeface="Cambria" pitchFamily="18" charset="0"/>
                <a:ea typeface="Cambria" pitchFamily="18" charset="0"/>
              </a:rPr>
              <a:t>Recommendation Systems in Netflix</a:t>
            </a:r>
          </a:p>
          <a:p>
            <a:pPr marL="0" indent="0" algn="just"/>
            <a:r>
              <a:rPr lang="en-US" sz="1600" dirty="0">
                <a:latin typeface="Cambria" pitchFamily="18" charset="0"/>
                <a:ea typeface="Cambria" pitchFamily="18" charset="0"/>
              </a:rPr>
              <a:t>Sales expectations and subsequent predictions may change due to new user competition</a:t>
            </a:r>
            <a:endParaRPr lang="en" sz="1600" dirty="0">
              <a:latin typeface="Cambria" pitchFamily="18" charset="0"/>
              <a:ea typeface="Cambria" pitchFamily="18" charset="0"/>
              <a:cs typeface="Fira Sans Condensed Light"/>
              <a:sym typeface="Fira Sans Condensed Light"/>
            </a:endParaRPr>
          </a:p>
        </p:txBody>
      </p:sp>
      <p:pic>
        <p:nvPicPr>
          <p:cNvPr id="131074" name="Picture 2" descr="Streaming Analytics 101: The What, Why, and How - DATAVERSITY"/>
          <p:cNvPicPr>
            <a:picLocks noChangeAspect="1" noChangeArrowheads="1"/>
          </p:cNvPicPr>
          <p:nvPr/>
        </p:nvPicPr>
        <p:blipFill>
          <a:blip r:embed="rId3"/>
          <a:srcRect/>
          <a:stretch>
            <a:fillRect/>
          </a:stretch>
        </p:blipFill>
        <p:spPr bwMode="auto">
          <a:xfrm>
            <a:off x="381000" y="2495550"/>
            <a:ext cx="3333750" cy="2343151"/>
          </a:xfrm>
          <a:prstGeom prst="rect">
            <a:avLst/>
          </a:prstGeom>
          <a:noFill/>
        </p:spPr>
      </p:pic>
      <p:pic>
        <p:nvPicPr>
          <p:cNvPr id="131076" name="Picture 4" descr="Real-Time Data Streaming, Kafka and Analytics Part 3: Effective Planning  for Data Streaming Improves Data Analytics"/>
          <p:cNvPicPr>
            <a:picLocks noChangeAspect="1" noChangeArrowheads="1"/>
          </p:cNvPicPr>
          <p:nvPr/>
        </p:nvPicPr>
        <p:blipFill>
          <a:blip r:embed="rId4"/>
          <a:srcRect/>
          <a:stretch>
            <a:fillRect/>
          </a:stretch>
        </p:blipFill>
        <p:spPr bwMode="auto">
          <a:xfrm>
            <a:off x="381000" y="361950"/>
            <a:ext cx="3352800" cy="19812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Google Shape;103;p24"/>
          <p:cNvSpPr txBox="1">
            <a:spLocks noGrp="1"/>
          </p:cNvSpPr>
          <p:nvPr>
            <p:ph type="subTitle" idx="1"/>
          </p:nvPr>
        </p:nvSpPr>
        <p:spPr>
          <a:xfrm>
            <a:off x="5562600" y="285750"/>
            <a:ext cx="3581400" cy="4648200"/>
          </a:xfrm>
          <a:prstGeom prst="rect">
            <a:avLst/>
          </a:prstGeom>
        </p:spPr>
        <p:txBody>
          <a:bodyPr spcFirstLastPara="1" wrap="square" lIns="91425" tIns="91425" rIns="91425" bIns="91425" anchor="t" anchorCtr="0">
            <a:noAutofit/>
          </a:bodyPr>
          <a:lstStyle/>
          <a:p>
            <a:pPr marL="0" lvl="0" indent="0" algn="l"/>
            <a:r>
              <a:rPr lang="en-US" b="1" dirty="0">
                <a:latin typeface="Cambria" pitchFamily="18" charset="0"/>
                <a:ea typeface="Cambria" pitchFamily="18" charset="0"/>
              </a:rPr>
              <a:t>Deployment has 4 tasks:</a:t>
            </a:r>
          </a:p>
          <a:p>
            <a:pPr marL="0" lvl="0" indent="0" algn="l"/>
            <a:endParaRPr lang="en-US" dirty="0">
              <a:latin typeface="Cambria" pitchFamily="18" charset="0"/>
              <a:ea typeface="Cambria" pitchFamily="18" charset="0"/>
            </a:endParaRPr>
          </a:p>
          <a:p>
            <a:pPr marL="0" lvl="0" indent="0" algn="l"/>
            <a:r>
              <a:rPr lang="en-US" b="1" dirty="0">
                <a:latin typeface="Cambria" pitchFamily="18" charset="0"/>
                <a:ea typeface="Cambria" pitchFamily="18" charset="0"/>
              </a:rPr>
              <a:t>Plan deployment</a:t>
            </a:r>
          </a:p>
          <a:p>
            <a:pPr marL="0" lvl="0" indent="0" algn="l"/>
            <a:r>
              <a:rPr lang="en-US" dirty="0">
                <a:latin typeface="Cambria" pitchFamily="18" charset="0"/>
                <a:ea typeface="Cambria" pitchFamily="18" charset="0"/>
              </a:rPr>
              <a:t>Develop and document a plan for deploying the model.	</a:t>
            </a:r>
          </a:p>
          <a:p>
            <a:pPr marL="0" lvl="0" indent="0" algn="l"/>
            <a:endParaRPr lang="en-US" dirty="0">
              <a:latin typeface="Cambria" pitchFamily="18" charset="0"/>
              <a:ea typeface="Cambria" pitchFamily="18" charset="0"/>
            </a:endParaRPr>
          </a:p>
          <a:p>
            <a:pPr marL="0" lvl="0" indent="0" algn="l"/>
            <a:r>
              <a:rPr lang="en-US" b="1" dirty="0">
                <a:latin typeface="Cambria" pitchFamily="18" charset="0"/>
                <a:ea typeface="Cambria" pitchFamily="18" charset="0"/>
              </a:rPr>
              <a:t>Plan monitoring and maintenance</a:t>
            </a:r>
          </a:p>
          <a:p>
            <a:pPr marL="0" lvl="0" indent="0" algn="l"/>
            <a:r>
              <a:rPr lang="en-US" dirty="0">
                <a:latin typeface="Cambria" pitchFamily="18" charset="0"/>
                <a:ea typeface="Cambria" pitchFamily="18" charset="0"/>
              </a:rPr>
              <a:t>Develop a thorough monitoring and maintenance plan to avoid issues during the operational phase (or post-project phase) of a model.</a:t>
            </a:r>
          </a:p>
          <a:p>
            <a:pPr marL="0" lvl="0" indent="0" algn="l"/>
            <a:endParaRPr lang="en-US" dirty="0">
              <a:latin typeface="Cambria" pitchFamily="18" charset="0"/>
              <a:ea typeface="Cambria" pitchFamily="18" charset="0"/>
            </a:endParaRPr>
          </a:p>
          <a:p>
            <a:pPr marL="0" lvl="0" indent="0" algn="l"/>
            <a:r>
              <a:rPr lang="en-US" b="1" dirty="0">
                <a:latin typeface="Cambria" pitchFamily="18" charset="0"/>
                <a:ea typeface="Cambria" pitchFamily="18" charset="0"/>
              </a:rPr>
              <a:t>Produce final report</a:t>
            </a:r>
          </a:p>
          <a:p>
            <a:pPr marL="0" lvl="0" indent="0" algn="l"/>
            <a:r>
              <a:rPr lang="en-US" dirty="0">
                <a:latin typeface="Cambria" pitchFamily="18" charset="0"/>
                <a:ea typeface="Cambria" pitchFamily="18" charset="0"/>
              </a:rPr>
              <a:t>The project team documents a summary of the project which might include a final presentation of data mining results.</a:t>
            </a:r>
          </a:p>
          <a:p>
            <a:pPr marL="0" lvl="0" indent="0" algn="l"/>
            <a:endParaRPr lang="en-US" dirty="0">
              <a:latin typeface="Cambria" pitchFamily="18" charset="0"/>
              <a:ea typeface="Cambria" pitchFamily="18" charset="0"/>
            </a:endParaRPr>
          </a:p>
          <a:p>
            <a:pPr marL="0" lvl="0" indent="0" algn="l"/>
            <a:r>
              <a:rPr lang="en-US" b="1" dirty="0">
                <a:latin typeface="Cambria" pitchFamily="18" charset="0"/>
                <a:ea typeface="Cambria" pitchFamily="18" charset="0"/>
              </a:rPr>
              <a:t>Review project</a:t>
            </a:r>
          </a:p>
          <a:p>
            <a:pPr marL="0" lvl="0" indent="0" algn="l"/>
            <a:r>
              <a:rPr lang="en-US" dirty="0">
                <a:latin typeface="Cambria" pitchFamily="18" charset="0"/>
                <a:ea typeface="Cambria" pitchFamily="18" charset="0"/>
              </a:rPr>
              <a:t>Conduct a project retrospective about what went well, what could have been better, and how to improve in the future.</a:t>
            </a:r>
          </a:p>
        </p:txBody>
      </p:sp>
      <p:pic>
        <p:nvPicPr>
          <p:cNvPr id="4" name="Picture 1"/>
          <p:cNvPicPr>
            <a:picLocks noChangeAspect="1" noChangeArrowheads="1"/>
          </p:cNvPicPr>
          <p:nvPr/>
        </p:nvPicPr>
        <p:blipFill>
          <a:blip r:embed="rId3"/>
          <a:srcRect/>
          <a:stretch>
            <a:fillRect/>
          </a:stretch>
        </p:blipFill>
        <p:spPr bwMode="auto">
          <a:xfrm>
            <a:off x="228600" y="285750"/>
            <a:ext cx="5181600" cy="45720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6" name="Picture 2"/>
          <p:cNvPicPr>
            <a:picLocks noChangeAspect="1" noChangeArrowheads="1"/>
          </p:cNvPicPr>
          <p:nvPr/>
        </p:nvPicPr>
        <p:blipFill>
          <a:blip r:embed="rId3"/>
          <a:srcRect/>
          <a:stretch>
            <a:fillRect/>
          </a:stretch>
        </p:blipFill>
        <p:spPr bwMode="auto">
          <a:xfrm>
            <a:off x="152400" y="514350"/>
            <a:ext cx="4114800" cy="4162185"/>
          </a:xfrm>
          <a:prstGeom prst="rect">
            <a:avLst/>
          </a:prstGeom>
          <a:noFill/>
          <a:ln w="9525">
            <a:noFill/>
            <a:miter lim="800000"/>
            <a:headEnd/>
            <a:tailEnd/>
          </a:ln>
          <a:effectLst/>
        </p:spPr>
      </p:pic>
      <p:pic>
        <p:nvPicPr>
          <p:cNvPr id="133122" name="Picture 2"/>
          <p:cNvPicPr>
            <a:picLocks noChangeAspect="1" noChangeArrowheads="1"/>
          </p:cNvPicPr>
          <p:nvPr/>
        </p:nvPicPr>
        <p:blipFill>
          <a:blip r:embed="rId4"/>
          <a:srcRect/>
          <a:stretch>
            <a:fillRect/>
          </a:stretch>
        </p:blipFill>
        <p:spPr bwMode="auto">
          <a:xfrm>
            <a:off x="2057400" y="1657350"/>
            <a:ext cx="7086600" cy="321945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8242" name="Picture 2"/>
          <p:cNvPicPr>
            <a:picLocks noChangeAspect="1" noChangeArrowheads="1"/>
          </p:cNvPicPr>
          <p:nvPr/>
        </p:nvPicPr>
        <p:blipFill>
          <a:blip r:embed="rId3"/>
          <a:srcRect/>
          <a:stretch>
            <a:fillRect/>
          </a:stretch>
        </p:blipFill>
        <p:spPr bwMode="auto">
          <a:xfrm>
            <a:off x="152400" y="133350"/>
            <a:ext cx="4800600" cy="4800600"/>
          </a:xfrm>
          <a:prstGeom prst="rect">
            <a:avLst/>
          </a:prstGeom>
          <a:noFill/>
          <a:ln w="9525">
            <a:noFill/>
            <a:miter lim="800000"/>
            <a:headEnd/>
            <a:tailEnd/>
          </a:ln>
          <a:effectLst/>
        </p:spPr>
      </p:pic>
      <p:pic>
        <p:nvPicPr>
          <p:cNvPr id="138243" name="Picture 3"/>
          <p:cNvPicPr>
            <a:picLocks noChangeAspect="1" noChangeArrowheads="1"/>
          </p:cNvPicPr>
          <p:nvPr/>
        </p:nvPicPr>
        <p:blipFill>
          <a:blip r:embed="rId4"/>
          <a:srcRect/>
          <a:stretch>
            <a:fillRect/>
          </a:stretch>
        </p:blipFill>
        <p:spPr bwMode="auto">
          <a:xfrm>
            <a:off x="1981201" y="971550"/>
            <a:ext cx="7162799" cy="417195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40289" name="Picture 1"/>
          <p:cNvPicPr>
            <a:picLocks noChangeAspect="1" noChangeArrowheads="1"/>
          </p:cNvPicPr>
          <p:nvPr/>
        </p:nvPicPr>
        <p:blipFill>
          <a:blip r:embed="rId3"/>
          <a:srcRect/>
          <a:stretch>
            <a:fillRect/>
          </a:stretch>
        </p:blipFill>
        <p:spPr bwMode="auto">
          <a:xfrm>
            <a:off x="152400" y="209550"/>
            <a:ext cx="5038725" cy="4816812"/>
          </a:xfrm>
          <a:prstGeom prst="rect">
            <a:avLst/>
          </a:prstGeom>
          <a:noFill/>
          <a:ln w="9525">
            <a:noFill/>
            <a:miter lim="800000"/>
            <a:headEnd/>
            <a:tailEnd/>
          </a:ln>
          <a:effectLst/>
        </p:spPr>
      </p:pic>
      <p:pic>
        <p:nvPicPr>
          <p:cNvPr id="140290" name="Picture 2"/>
          <p:cNvPicPr>
            <a:picLocks noChangeAspect="1" noChangeArrowheads="1"/>
          </p:cNvPicPr>
          <p:nvPr/>
        </p:nvPicPr>
        <p:blipFill>
          <a:blip r:embed="rId4"/>
          <a:srcRect/>
          <a:stretch>
            <a:fillRect/>
          </a:stretch>
        </p:blipFill>
        <p:spPr bwMode="auto">
          <a:xfrm>
            <a:off x="2819400" y="0"/>
            <a:ext cx="6324600" cy="51435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492</TotalTime>
  <Words>1013</Words>
  <Application>Microsoft Office PowerPoint</Application>
  <PresentationFormat>On-screen Show (16:9)</PresentationFormat>
  <Paragraphs>121</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Advent Pro Light</vt:lpstr>
      <vt:lpstr>Anton</vt:lpstr>
      <vt:lpstr>Arial</vt:lpstr>
      <vt:lpstr>Cambria</vt:lpstr>
      <vt:lpstr>Fira Sans Condensed Light</vt:lpstr>
      <vt:lpstr>Rajdhani</vt:lpstr>
      <vt:lpstr>Ai Tech Agency by Slidesgo</vt:lpstr>
      <vt:lpstr>CRISP - DM</vt:lpstr>
      <vt:lpstr>CRISP-DM</vt:lpstr>
      <vt:lpstr>process model used by data mining experts widely used analytics model describes Data science Life Cycle  has six phases    DEPLOYMENT PHASE  Deployment is the final step for Data Science Projects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-Using Data Mining to Detect Insurance Fraud</vt:lpstr>
      <vt:lpstr>PowerPoint Presentation</vt:lpstr>
      <vt:lpstr>ALTERNATIVE DATA SCIENCE PROJECT MANAGEMENT METHODOLOGIES</vt:lpstr>
      <vt:lpstr>PowerPoint Presentation</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CRISP - DM</dc:title>
  <cp:lastModifiedBy>Arumugam Manickam, Suganya</cp:lastModifiedBy>
  <cp:revision>144</cp:revision>
  <dcterms:modified xsi:type="dcterms:W3CDTF">2022-12-19T16:05:07Z</dcterms:modified>
</cp:coreProperties>
</file>